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3"/>
  </p:notesMasterIdLst>
  <p:sldIdLst>
    <p:sldId id="256" r:id="rId3"/>
    <p:sldId id="257" r:id="rId4"/>
    <p:sldId id="258" r:id="rId5"/>
    <p:sldId id="259" r:id="rId6"/>
    <p:sldId id="262" r:id="rId7"/>
    <p:sldId id="265" r:id="rId8"/>
    <p:sldId id="266" r:id="rId9"/>
    <p:sldId id="267" r:id="rId10"/>
    <p:sldId id="270" r:id="rId11"/>
    <p:sldId id="269" r:id="rId12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588" autoAdjust="0"/>
    <p:restoredTop sz="94728" autoAdjust="0"/>
  </p:normalViewPr>
  <p:slideViewPr>
    <p:cSldViewPr>
      <p:cViewPr>
        <p:scale>
          <a:sx n="75" d="100"/>
          <a:sy n="75" d="100"/>
        </p:scale>
        <p:origin x="-744" y="-7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 cap="sq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3315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90625" y="877888"/>
            <a:ext cx="4471988" cy="3162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3075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1060450" y="4349750"/>
            <a:ext cx="4737100" cy="35099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433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355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536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638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741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843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945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048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150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253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8E88F4-8D2C-4C18-8A25-9F02D1DA64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A065A9-6494-416D-BFA3-FB0C611280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7813" y="274638"/>
            <a:ext cx="2055812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8213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5994C2-40FA-415F-8E07-B17A40093F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46125" y="1938338"/>
            <a:ext cx="3740150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38675" y="1938338"/>
            <a:ext cx="3741738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2604C3-B1B9-4257-AF5F-92C553F26D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26213" y="635000"/>
            <a:ext cx="1951037" cy="56213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1513" y="635000"/>
            <a:ext cx="5702300" cy="56213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1513" y="635000"/>
            <a:ext cx="7805737" cy="114141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746125" y="1938338"/>
            <a:ext cx="7634288" cy="4318000"/>
          </a:xfrm>
        </p:spPr>
        <p:txBody>
          <a:bodyPr/>
          <a:lstStyle/>
          <a:p>
            <a:pPr lvl="0"/>
            <a:endParaRPr lang="ru-RU" noProof="0" smtClean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1513" y="635000"/>
            <a:ext cx="7805737" cy="114141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746125" y="1938338"/>
            <a:ext cx="7634288" cy="4318000"/>
          </a:xfrm>
        </p:spPr>
        <p:txBody>
          <a:bodyPr/>
          <a:lstStyle/>
          <a:p>
            <a:pPr lvl="0"/>
            <a:endParaRPr lang="ru-RU" noProof="0" smtClean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577DDC-5CD9-4C9F-8F38-F9A48030E0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7012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74D82E-263F-47FC-AF36-A593A87A96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DFCC25-98B8-4812-8080-355DC91EDB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DCEFB-3AE7-452B-85DE-BD158AB47A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E24B49-B06A-4872-A158-1E13267927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2A41A2-069F-484A-B2A0-044E0875A3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C0A140-BE1D-4F3E-954F-7B7B8DFF14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6425" cy="1139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6425" cy="4522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Четвёртый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  <a:p>
            <a:pPr lvl="4"/>
            <a:r>
              <a:rPr lang="en-GB" altLang="ru-RU" smtClean="0"/>
              <a:t>Восьмой уровень структуры</a:t>
            </a:r>
          </a:p>
          <a:p>
            <a:pPr lvl="4"/>
            <a:r>
              <a:rPr lang="en-GB" altLang="ru-RU" smtClean="0"/>
              <a:t>Девятый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fld id="{DD7A1198-2F92-4F5C-AE5B-ABF3D166B1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Microsoft YaHei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icrosoft YaHei" charset="-122"/>
          <a:cs typeface="Microsoft YaHei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icrosoft YaHei" charset="-122"/>
          <a:cs typeface="Microsoft YaHei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icrosoft YaHei" charset="-122"/>
          <a:cs typeface="Microsoft YaHei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icrosoft YaHei" charset="-122"/>
          <a:cs typeface="Microsoft YaHei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00"/>
          </a:solidFill>
          <a:latin typeface="+mn-lt"/>
          <a:ea typeface="+mn-ea"/>
          <a:cs typeface="Microsoft YaHei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800">
          <a:solidFill>
            <a:srgbClr val="000000"/>
          </a:solidFill>
          <a:latin typeface="+mn-lt"/>
          <a:ea typeface="+mn-ea"/>
          <a:cs typeface="Microsoft YaHei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00"/>
          </a:solidFill>
          <a:latin typeface="+mn-lt"/>
          <a:ea typeface="+mn-ea"/>
          <a:cs typeface="Microsoft YaHei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000000"/>
          </a:solidFill>
          <a:latin typeface="+mn-lt"/>
          <a:ea typeface="+mn-ea"/>
          <a:cs typeface="Microsoft YaHei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00"/>
          </a:solidFill>
          <a:latin typeface="+mn-lt"/>
          <a:ea typeface="+mn-ea"/>
          <a:cs typeface="Microsoft YaHei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71513" y="635000"/>
            <a:ext cx="7805737" cy="1141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6125" y="1938338"/>
            <a:ext cx="7634288" cy="431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556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Четвёртый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  <a:p>
            <a:pPr lvl="4"/>
            <a:r>
              <a:rPr lang="en-GB" altLang="ru-RU" smtClean="0"/>
              <a:t>Восьмой уровень структуры</a:t>
            </a:r>
          </a:p>
          <a:p>
            <a:pPr lvl="4"/>
            <a:r>
              <a:rPr lang="en-GB" altLang="ru-RU" smtClean="0"/>
              <a:t>Девятый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100" b="1" i="1">
          <a:solidFill>
            <a:srgbClr val="99284C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9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500">
          <a:solidFill>
            <a:srgbClr val="333333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200">
          <a:solidFill>
            <a:srgbClr val="333333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333333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333333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333333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333333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333333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333333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5976938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dirty="0" smtClean="0">
                <a:solidFill>
                  <a:srgbClr val="FF0000"/>
                </a:solidFill>
                <a:latin typeface="Georgia" pitchFamily="18" charset="0"/>
              </a:rPr>
              <a:t>БЮДЖЕТ ДЛЯ ГРАЖДАН</a:t>
            </a:r>
            <a:br>
              <a:rPr lang="ru-RU" altLang="ru-RU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altLang="ru-RU" sz="1800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altLang="ru-RU" sz="1800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altLang="ru-RU" sz="1800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altLang="ru-RU" sz="1800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altLang="ru-RU" sz="1800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altLang="ru-RU" sz="1800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altLang="ru-RU" sz="1800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altLang="ru-RU" sz="1800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altLang="ru-RU" sz="3600" dirty="0" smtClean="0">
                <a:solidFill>
                  <a:srgbClr val="FF0000"/>
                </a:solidFill>
                <a:latin typeface="Georgia" pitchFamily="18" charset="0"/>
              </a:rPr>
              <a:t>муниципального образования </a:t>
            </a:r>
            <a:r>
              <a:rPr lang="ru-RU" altLang="ru-RU" sz="4200" dirty="0" smtClean="0">
                <a:solidFill>
                  <a:srgbClr val="FF0000"/>
                </a:solidFill>
                <a:latin typeface="Georgia" pitchFamily="18" charset="0"/>
              </a:rPr>
              <a:t>«Ленинский сельсовет»</a:t>
            </a:r>
            <a:r>
              <a:rPr lang="ru-RU" altLang="ru-RU" sz="3600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ru-RU" altLang="ru-RU" sz="3600" dirty="0" err="1" smtClean="0">
                <a:solidFill>
                  <a:srgbClr val="FF0000"/>
                </a:solidFill>
                <a:latin typeface="Georgia" pitchFamily="18" charset="0"/>
              </a:rPr>
              <a:t>Касторенского</a:t>
            </a:r>
            <a:r>
              <a:rPr lang="ru-RU" altLang="ru-RU" sz="3600" dirty="0" smtClean="0">
                <a:solidFill>
                  <a:srgbClr val="FF0000"/>
                </a:solidFill>
                <a:latin typeface="Georgia" pitchFamily="18" charset="0"/>
              </a:rPr>
              <a:t> района Курской области на </a:t>
            </a:r>
            <a:r>
              <a:rPr lang="ru-RU" altLang="ru-RU" sz="3600" dirty="0" smtClean="0">
                <a:solidFill>
                  <a:srgbClr val="FF0000"/>
                </a:solidFill>
                <a:latin typeface="Georgia" pitchFamily="18" charset="0"/>
              </a:rPr>
              <a:t>2023 </a:t>
            </a:r>
            <a:r>
              <a:rPr lang="ru-RU" altLang="ru-RU" sz="3600" dirty="0" smtClean="0">
                <a:solidFill>
                  <a:srgbClr val="FF0000"/>
                </a:solidFill>
                <a:latin typeface="Georgia" pitchFamily="18" charset="0"/>
              </a:rPr>
              <a:t>год плановый период </a:t>
            </a:r>
            <a:r>
              <a:rPr lang="ru-RU" altLang="ru-RU" sz="3600" dirty="0" smtClean="0">
                <a:solidFill>
                  <a:srgbClr val="FF0000"/>
                </a:solidFill>
                <a:latin typeface="Georgia" pitchFamily="18" charset="0"/>
              </a:rPr>
              <a:t>2024-2025 </a:t>
            </a:r>
            <a:r>
              <a:rPr lang="ru-RU" altLang="ru-RU" sz="3600" dirty="0" smtClean="0">
                <a:solidFill>
                  <a:srgbClr val="FF0000"/>
                </a:solidFill>
                <a:latin typeface="Georgia" pitchFamily="18" charset="0"/>
              </a:rPr>
              <a:t>годов</a:t>
            </a:r>
            <a:br>
              <a:rPr lang="ru-RU" altLang="ru-RU" sz="3600" dirty="0" smtClean="0">
                <a:solidFill>
                  <a:srgbClr val="FF0000"/>
                </a:solidFill>
                <a:latin typeface="Georgia" pitchFamily="18" charset="0"/>
              </a:rPr>
            </a:br>
            <a:endParaRPr lang="ru-RU" altLang="ru-RU" sz="3600" dirty="0" smtClean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76250"/>
            <a:ext cx="8280400" cy="1296988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400" dirty="0" smtClean="0">
                <a:solidFill>
                  <a:srgbClr val="DA102D"/>
                </a:solidFill>
                <a:latin typeface="Georgia" pitchFamily="18" charset="0"/>
              </a:rPr>
              <a:t>Основные параметры бюджета </a:t>
            </a:r>
            <a:br>
              <a:rPr lang="ru-RU" altLang="ru-RU" sz="2400" dirty="0" smtClean="0">
                <a:solidFill>
                  <a:srgbClr val="DA102D"/>
                </a:solidFill>
                <a:latin typeface="Georgia" pitchFamily="18" charset="0"/>
              </a:rPr>
            </a:br>
            <a:r>
              <a:rPr lang="ru-RU" altLang="ru-RU" sz="2400" dirty="0" smtClean="0">
                <a:solidFill>
                  <a:srgbClr val="DA102D"/>
                </a:solidFill>
                <a:latin typeface="Georgia" pitchFamily="18" charset="0"/>
              </a:rPr>
              <a:t>ЛЕНИНСКОГО СЕЛЬСОВЕТА</a:t>
            </a:r>
            <a:br>
              <a:rPr lang="ru-RU" altLang="ru-RU" sz="2400" dirty="0" smtClean="0">
                <a:solidFill>
                  <a:srgbClr val="DA102D"/>
                </a:solidFill>
                <a:latin typeface="Georgia" pitchFamily="18" charset="0"/>
              </a:rPr>
            </a:br>
            <a:r>
              <a:rPr lang="ru-RU" altLang="ru-RU" sz="2400" dirty="0" smtClean="0">
                <a:solidFill>
                  <a:srgbClr val="DA102D"/>
                </a:solidFill>
                <a:latin typeface="Georgia" pitchFamily="18" charset="0"/>
              </a:rPr>
              <a:t> </a:t>
            </a:r>
            <a:r>
              <a:rPr lang="ru-RU" altLang="ru-RU" sz="2400" dirty="0" err="1" smtClean="0">
                <a:solidFill>
                  <a:srgbClr val="DA102D"/>
                </a:solidFill>
              </a:rPr>
              <a:t>Касторенского</a:t>
            </a:r>
            <a:r>
              <a:rPr lang="ru-RU" altLang="ru-RU" sz="2400" dirty="0" smtClean="0">
                <a:solidFill>
                  <a:srgbClr val="DA102D"/>
                </a:solidFill>
              </a:rPr>
              <a:t> района </a:t>
            </a:r>
            <a:r>
              <a:rPr lang="ru-RU" altLang="ru-RU" sz="2400" dirty="0" smtClean="0">
                <a:solidFill>
                  <a:srgbClr val="DA102D"/>
                </a:solidFill>
                <a:latin typeface="Georgia" pitchFamily="18" charset="0"/>
              </a:rPr>
              <a:t>Курской области на </a:t>
            </a:r>
            <a:r>
              <a:rPr lang="ru-RU" altLang="ru-RU" sz="2400" dirty="0" smtClean="0">
                <a:solidFill>
                  <a:srgbClr val="DA102D"/>
                </a:solidFill>
                <a:latin typeface="Georgia" pitchFamily="18" charset="0"/>
              </a:rPr>
              <a:t>2024</a:t>
            </a:r>
            <a:r>
              <a:rPr lang="ru-RU" altLang="ru-RU" sz="2400" dirty="0" smtClean="0">
                <a:solidFill>
                  <a:srgbClr val="DA102D"/>
                </a:solidFill>
              </a:rPr>
              <a:t>-2025</a:t>
            </a:r>
            <a:r>
              <a:rPr lang="ru-RU" altLang="ru-RU" sz="2400" dirty="0" smtClean="0">
                <a:solidFill>
                  <a:srgbClr val="DA102D"/>
                </a:solidFill>
                <a:latin typeface="Georgia" pitchFamily="18" charset="0"/>
              </a:rPr>
              <a:t> </a:t>
            </a:r>
            <a:r>
              <a:rPr lang="ru-RU" altLang="ru-RU" sz="2400" dirty="0" smtClean="0">
                <a:solidFill>
                  <a:srgbClr val="DA102D"/>
                </a:solidFill>
                <a:latin typeface="Georgia" pitchFamily="18" charset="0"/>
              </a:rPr>
              <a:t>годы</a:t>
            </a:r>
          </a:p>
        </p:txBody>
      </p:sp>
      <p:graphicFrame>
        <p:nvGraphicFramePr>
          <p:cNvPr id="6181" name="Group 37"/>
          <p:cNvGraphicFramePr>
            <a:graphicFrameLocks noGrp="1"/>
          </p:cNvGraphicFramePr>
          <p:nvPr/>
        </p:nvGraphicFramePr>
        <p:xfrm>
          <a:off x="1187450" y="2349500"/>
          <a:ext cx="5975350" cy="4252913"/>
        </p:xfrm>
        <a:graphic>
          <a:graphicData uri="http://schemas.openxmlformats.org/drawingml/2006/table">
            <a:tbl>
              <a:tblPr/>
              <a:tblGrid>
                <a:gridCol w="3816350"/>
                <a:gridCol w="1079500"/>
                <a:gridCol w="1079500"/>
              </a:tblGrid>
              <a:tr h="70008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Наименование</a:t>
                      </a:r>
                    </a:p>
                  </a:txBody>
                  <a:tcPr marL="90000" marR="90000" marT="8262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2024 </a:t>
                      </a: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год</a:t>
                      </a: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2025</a:t>
                      </a: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18" charset="0"/>
                        <a:ea typeface="Microsoft YaHei" pitchFamily="34" charset="-122"/>
                      </a:endParaRPr>
                    </a:p>
                  </a:txBody>
                  <a:tcPr marL="90000" marR="90000" marT="810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</a:tr>
              <a:tr h="73342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Доходы – всего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(тыс. рублей)</a:t>
                      </a:r>
                    </a:p>
                  </a:txBody>
                  <a:tcPr marL="90000" marR="90000" marT="8262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2845,3</a:t>
                      </a: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Lucida Sans Unicode" pitchFamily="34" charset="0"/>
                        <a:cs typeface="Lucida Sans Unicode" pitchFamily="34" charset="0"/>
                      </a:endParaRP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2815,4</a:t>
                      </a: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Lucida Sans Unicode" pitchFamily="34" charset="0"/>
                        <a:cs typeface="Lucida Sans Unicode" pitchFamily="34" charset="0"/>
                      </a:endParaRPr>
                    </a:p>
                  </a:txBody>
                  <a:tcPr marL="90000" marR="90000" marT="810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</a:tr>
              <a:tr h="131127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В том числе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собственные доходы (тыс.рублей)</a:t>
                      </a:r>
                    </a:p>
                  </a:txBody>
                  <a:tcPr marL="90000" marR="90000" marT="8262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2251,6</a:t>
                      </a: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Lucida Sans Unicode" pitchFamily="34" charset="0"/>
                        <a:cs typeface="Lucida Sans Unicode" pitchFamily="34" charset="0"/>
                      </a:endParaRP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2255,8</a:t>
                      </a: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Lucida Sans Unicode" pitchFamily="34" charset="0"/>
                        <a:cs typeface="Lucida Sans Unicode" pitchFamily="34" charset="0"/>
                      </a:endParaRPr>
                    </a:p>
                  </a:txBody>
                  <a:tcPr marL="90000" marR="90000" marT="810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</a:tr>
              <a:tr h="83502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Расходы – всего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(тыс. рублей)</a:t>
                      </a:r>
                    </a:p>
                  </a:txBody>
                  <a:tcPr marL="90000" marR="90000" marT="8262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2845,3</a:t>
                      </a: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Lucida Sans Unicode" pitchFamily="34" charset="0"/>
                        <a:cs typeface="Lucida Sans Unicode" pitchFamily="34" charset="0"/>
                      </a:endParaRP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2815,4</a:t>
                      </a: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Lucida Sans Unicode" pitchFamily="34" charset="0"/>
                        <a:cs typeface="Lucida Sans Unicode" pitchFamily="34" charset="0"/>
                      </a:endParaRPr>
                    </a:p>
                  </a:txBody>
                  <a:tcPr marL="90000" marR="90000" marT="810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</a:tr>
              <a:tr h="673100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Дефицит местного бюджета</a:t>
                      </a:r>
                    </a:p>
                  </a:txBody>
                  <a:tcPr marL="90000" marR="90000" marT="8262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pitchFamily="34" charset="-122"/>
                        </a:rPr>
                        <a:t>0</a:t>
                      </a: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pitchFamily="34" charset="-122"/>
                        </a:rPr>
                        <a:t>0</a:t>
                      </a:r>
                    </a:p>
                  </a:txBody>
                  <a:tcPr marL="90000" marR="90000" marT="810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20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altLang="ru-RU" sz="220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altLang="ru-RU" sz="220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altLang="ru-RU" sz="220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altLang="ru-RU" sz="2200" smtClean="0">
                <a:solidFill>
                  <a:srgbClr val="000066"/>
                </a:solidFill>
                <a:latin typeface="Georgia" pitchFamily="18" charset="0"/>
              </a:rPr>
              <a:t>Муниципальный бюджет – это форма</a:t>
            </a:r>
            <a:br>
              <a:rPr lang="ru-RU" altLang="ru-RU" sz="2200" smtClean="0">
                <a:solidFill>
                  <a:srgbClr val="000066"/>
                </a:solidFill>
                <a:latin typeface="Georgia" pitchFamily="18" charset="0"/>
              </a:rPr>
            </a:br>
            <a:r>
              <a:rPr lang="ru-RU" altLang="ru-RU" sz="2200" smtClean="0">
                <a:solidFill>
                  <a:srgbClr val="000066"/>
                </a:solidFill>
                <a:latin typeface="Georgia" pitchFamily="18" charset="0"/>
              </a:rPr>
              <a:t> образования и расходования денежных средств, предназначенных для финансового обеспечения задач и функций органов местного самоуправления</a:t>
            </a:r>
            <a:br>
              <a:rPr lang="ru-RU" altLang="ru-RU" sz="2200" smtClean="0">
                <a:solidFill>
                  <a:srgbClr val="000066"/>
                </a:solidFill>
                <a:latin typeface="Georgia" pitchFamily="18" charset="0"/>
              </a:rPr>
            </a:br>
            <a:r>
              <a:rPr lang="ru-RU" altLang="ru-RU" sz="2200" smtClean="0">
                <a:solidFill>
                  <a:srgbClr val="000066"/>
                </a:solidFill>
                <a:latin typeface="Georgia" pitchFamily="18" charset="0"/>
              </a:rPr>
              <a:t/>
            </a:r>
            <a:br>
              <a:rPr lang="ru-RU" altLang="ru-RU" sz="2200" smtClean="0">
                <a:solidFill>
                  <a:srgbClr val="000066"/>
                </a:solidFill>
                <a:latin typeface="Georgia" pitchFamily="18" charset="0"/>
              </a:rPr>
            </a:br>
            <a:endParaRPr lang="ru-RU" altLang="ru-RU" sz="2200" smtClean="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4100" name="AutoShape 3"/>
          <p:cNvSpPr>
            <a:spLocks noChangeArrowheads="1"/>
          </p:cNvSpPr>
          <p:nvPr/>
        </p:nvSpPr>
        <p:spPr bwMode="auto">
          <a:xfrm rot="-5400000">
            <a:off x="1004094" y="872332"/>
            <a:ext cx="2736850" cy="4392612"/>
          </a:xfrm>
          <a:prstGeom prst="horizontalScroll">
            <a:avLst>
              <a:gd name="adj" fmla="val 12500"/>
            </a:avLst>
          </a:prstGeom>
          <a:solidFill>
            <a:srgbClr val="EFC7E4">
              <a:alpha val="50195"/>
            </a:srgbClr>
          </a:solidFill>
          <a:ln w="38160" cap="sq">
            <a:solidFill>
              <a:srgbClr val="800080"/>
            </a:solidFill>
            <a:miter lim="800000"/>
            <a:headEnd/>
            <a:tailEnd/>
          </a:ln>
        </p:spPr>
        <p:txBody>
          <a:bodyPr vert="eaVert" wrap="none" lIns="90000" tIns="46800" rIns="90000" bIns="46800"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700" b="1">
                <a:solidFill>
                  <a:srgbClr val="000000"/>
                </a:solidFill>
                <a:latin typeface="Georgia" pitchFamily="18" charset="0"/>
              </a:rPr>
              <a:t>Доходы бюджета</a:t>
            </a:r>
            <a:r>
              <a:rPr lang="ru-RU" altLang="ru-RU">
                <a:solidFill>
                  <a:srgbClr val="000000"/>
                </a:solidFill>
                <a:latin typeface="Georgia" pitchFamily="18" charset="0"/>
              </a:rPr>
              <a:t> – поступающие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>
                <a:solidFill>
                  <a:srgbClr val="000000"/>
                </a:solidFill>
                <a:latin typeface="Georgia" pitchFamily="18" charset="0"/>
              </a:rPr>
              <a:t> в бюджет денежные 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>
                <a:solidFill>
                  <a:srgbClr val="000000"/>
                </a:solidFill>
                <a:latin typeface="Georgia" pitchFamily="18" charset="0"/>
              </a:rPr>
              <a:t>средства в виде 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>
                <a:solidFill>
                  <a:srgbClr val="000000"/>
                </a:solidFill>
                <a:latin typeface="Georgia" pitchFamily="18" charset="0"/>
              </a:rPr>
              <a:t>налоговых , неналоговых и 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>
                <a:solidFill>
                  <a:srgbClr val="000000"/>
                </a:solidFill>
                <a:latin typeface="Georgia" pitchFamily="18" charset="0"/>
              </a:rPr>
              <a:t>безвозмездных поступлений</a:t>
            </a:r>
          </a:p>
        </p:txBody>
      </p:sp>
      <p:sp>
        <p:nvSpPr>
          <p:cNvPr id="4101" name="AutoShape 4"/>
          <p:cNvSpPr>
            <a:spLocks noChangeArrowheads="1"/>
          </p:cNvSpPr>
          <p:nvPr/>
        </p:nvSpPr>
        <p:spPr bwMode="auto">
          <a:xfrm rot="-5400000">
            <a:off x="5432426" y="908050"/>
            <a:ext cx="2736850" cy="4321175"/>
          </a:xfrm>
          <a:prstGeom prst="horizontalScroll">
            <a:avLst>
              <a:gd name="adj" fmla="val 12500"/>
            </a:avLst>
          </a:prstGeom>
          <a:solidFill>
            <a:srgbClr val="ABBAFB">
              <a:alpha val="50195"/>
            </a:srgbClr>
          </a:solidFill>
          <a:ln w="38160" cap="sq">
            <a:solidFill>
              <a:srgbClr val="000080"/>
            </a:solidFill>
            <a:miter lim="800000"/>
            <a:headEnd/>
            <a:tailEnd/>
          </a:ln>
        </p:spPr>
        <p:txBody>
          <a:bodyPr vert="eaVert" wrap="none" lIns="90000" tIns="46800" rIns="90000" bIns="46800"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700" b="1">
                <a:solidFill>
                  <a:srgbClr val="000000"/>
                </a:solidFill>
                <a:latin typeface="Georgia" pitchFamily="18" charset="0"/>
              </a:rPr>
              <a:t>Расходы бюджета</a:t>
            </a:r>
            <a:r>
              <a:rPr lang="ru-RU" altLang="ru-RU">
                <a:solidFill>
                  <a:srgbClr val="000000"/>
                </a:solidFill>
                <a:latin typeface="Georgia" pitchFamily="18" charset="0"/>
              </a:rPr>
              <a:t> – денежные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>
                <a:solidFill>
                  <a:srgbClr val="000000"/>
                </a:solidFill>
                <a:latin typeface="Georgia" pitchFamily="18" charset="0"/>
              </a:rPr>
              <a:t>средства, направляемые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>
                <a:solidFill>
                  <a:srgbClr val="000000"/>
                </a:solidFill>
                <a:latin typeface="Georgia" pitchFamily="18" charset="0"/>
              </a:rPr>
              <a:t> на финансовое обеспечение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>
                <a:solidFill>
                  <a:srgbClr val="000000"/>
                </a:solidFill>
                <a:latin typeface="Georgia" pitchFamily="18" charset="0"/>
              </a:rPr>
              <a:t> задач и функций органов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>
                <a:solidFill>
                  <a:srgbClr val="000000"/>
                </a:solidFill>
                <a:latin typeface="Georgia" pitchFamily="18" charset="0"/>
              </a:rPr>
              <a:t> местного самоуправления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>
                <a:solidFill>
                  <a:srgbClr val="000000"/>
                </a:solidFill>
                <a:latin typeface="Georgia" pitchFamily="18" charset="0"/>
              </a:rPr>
              <a:t>согласно закрепленных 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>
                <a:solidFill>
                  <a:srgbClr val="000000"/>
                </a:solidFill>
                <a:latin typeface="Georgia" pitchFamily="18" charset="0"/>
              </a:rPr>
              <a:t>полномочий</a:t>
            </a:r>
          </a:p>
        </p:txBody>
      </p:sp>
      <p:sp>
        <p:nvSpPr>
          <p:cNvPr id="4102" name="AutoShape 5"/>
          <p:cNvSpPr>
            <a:spLocks noChangeArrowheads="1"/>
          </p:cNvSpPr>
          <p:nvPr/>
        </p:nvSpPr>
        <p:spPr bwMode="auto">
          <a:xfrm>
            <a:off x="468313" y="4652963"/>
            <a:ext cx="8353425" cy="863600"/>
          </a:xfrm>
          <a:prstGeom prst="horizontalScroll">
            <a:avLst>
              <a:gd name="adj" fmla="val 12500"/>
            </a:avLst>
          </a:prstGeom>
          <a:solidFill>
            <a:srgbClr val="F8BDA6">
              <a:alpha val="50195"/>
            </a:srgbClr>
          </a:solidFill>
          <a:ln w="38160" cap="sq">
            <a:solidFill>
              <a:srgbClr val="CC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700" b="1">
                <a:solidFill>
                  <a:srgbClr val="000000"/>
                </a:solidFill>
                <a:latin typeface="Georgia" pitchFamily="18" charset="0"/>
              </a:rPr>
              <a:t>Дефицит бюджета</a:t>
            </a:r>
            <a:r>
              <a:rPr lang="ru-RU" altLang="ru-RU">
                <a:solidFill>
                  <a:srgbClr val="000000"/>
                </a:solidFill>
                <a:latin typeface="Georgia" pitchFamily="18" charset="0"/>
              </a:rPr>
              <a:t> – превышение расходов бюджета над его доходами</a:t>
            </a:r>
          </a:p>
        </p:txBody>
      </p:sp>
      <p:sp>
        <p:nvSpPr>
          <p:cNvPr id="4103" name="AutoShape 6"/>
          <p:cNvSpPr>
            <a:spLocks noChangeArrowheads="1"/>
          </p:cNvSpPr>
          <p:nvPr/>
        </p:nvSpPr>
        <p:spPr bwMode="auto">
          <a:xfrm>
            <a:off x="468313" y="5661025"/>
            <a:ext cx="8353425" cy="863600"/>
          </a:xfrm>
          <a:prstGeom prst="horizontalScroll">
            <a:avLst>
              <a:gd name="adj" fmla="val 12500"/>
            </a:avLst>
          </a:prstGeom>
          <a:solidFill>
            <a:srgbClr val="B4FAA4">
              <a:alpha val="50195"/>
            </a:srgbClr>
          </a:solidFill>
          <a:ln w="38160" cap="sq">
            <a:solidFill>
              <a:srgbClr val="0033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700" b="1">
                <a:solidFill>
                  <a:srgbClr val="000000"/>
                </a:solidFill>
                <a:latin typeface="Georgia" pitchFamily="18" charset="0"/>
              </a:rPr>
              <a:t>Профицит бюджета</a:t>
            </a:r>
            <a:r>
              <a:rPr lang="ru-RU" altLang="ru-RU">
                <a:solidFill>
                  <a:srgbClr val="000000"/>
                </a:solidFill>
                <a:latin typeface="Georgia" pitchFamily="18" charset="0"/>
              </a:rPr>
              <a:t> – превышение доходов бюджета над его расходами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4400" smtClean="0">
                <a:solidFill>
                  <a:srgbClr val="A50021"/>
                </a:solidFill>
                <a:latin typeface="Georgia" pitchFamily="18" charset="0"/>
              </a:rPr>
              <a:t>Составление бюджета основывается на:</a:t>
            </a:r>
            <a:r>
              <a:rPr lang="ru-RU" altLang="ru-RU" sz="2400" smtClean="0"/>
              <a:t> </a:t>
            </a:r>
          </a:p>
        </p:txBody>
      </p:sp>
      <p:sp>
        <p:nvSpPr>
          <p:cNvPr id="5124" name="AutoShape 3"/>
          <p:cNvSpPr>
            <a:spLocks noChangeArrowheads="1"/>
          </p:cNvSpPr>
          <p:nvPr/>
        </p:nvSpPr>
        <p:spPr bwMode="auto">
          <a:xfrm>
            <a:off x="0" y="1844675"/>
            <a:ext cx="4608513" cy="2160588"/>
          </a:xfrm>
          <a:prstGeom prst="ellipseRibbon">
            <a:avLst>
              <a:gd name="adj1" fmla="val 25000"/>
              <a:gd name="adj2" fmla="val 75000"/>
              <a:gd name="adj3" fmla="val 12500"/>
            </a:avLst>
          </a:prstGeom>
          <a:blipFill dpi="0" rotWithShape="0">
            <a:blip r:embed="rId4">
              <a:alphaModFix amt="49000"/>
            </a:blip>
            <a:srcRect/>
            <a:tile tx="0" ty="0" sx="100000" sy="100000" flip="none" algn="tl"/>
          </a:blipFill>
          <a:ln w="38160" cap="sq">
            <a:solidFill>
              <a:srgbClr val="333399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>
                <a:solidFill>
                  <a:srgbClr val="FF0066"/>
                </a:solidFill>
                <a:latin typeface="Georgia" pitchFamily="18" charset="0"/>
              </a:rPr>
              <a:t>Бюджетном послании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>
                <a:solidFill>
                  <a:srgbClr val="FF0066"/>
                </a:solidFill>
                <a:latin typeface="Georgia" pitchFamily="18" charset="0"/>
              </a:rPr>
              <a:t> Президента 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>
                <a:solidFill>
                  <a:srgbClr val="FF0066"/>
                </a:solidFill>
                <a:latin typeface="Georgia" pitchFamily="18" charset="0"/>
              </a:rPr>
              <a:t>Российской Федерации</a:t>
            </a:r>
          </a:p>
        </p:txBody>
      </p:sp>
      <p:sp>
        <p:nvSpPr>
          <p:cNvPr id="5125" name="AutoShape 4"/>
          <p:cNvSpPr>
            <a:spLocks noChangeArrowheads="1"/>
          </p:cNvSpPr>
          <p:nvPr/>
        </p:nvSpPr>
        <p:spPr bwMode="auto">
          <a:xfrm>
            <a:off x="4572000" y="1844675"/>
            <a:ext cx="4572000" cy="2160588"/>
          </a:xfrm>
          <a:prstGeom prst="ellipseRibbon">
            <a:avLst>
              <a:gd name="adj1" fmla="val 25000"/>
              <a:gd name="adj2" fmla="val 75000"/>
              <a:gd name="adj3" fmla="val 12500"/>
            </a:avLst>
          </a:prstGeom>
          <a:blipFill dpi="0" rotWithShape="0">
            <a:blip r:embed="rId4">
              <a:alphaModFix amt="49000"/>
            </a:blip>
            <a:srcRect/>
            <a:tile tx="0" ty="0" sx="100000" sy="100000" flip="none" algn="tl"/>
          </a:blipFill>
          <a:ln w="38160" cap="sq">
            <a:solidFill>
              <a:srgbClr val="333399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>
                <a:solidFill>
                  <a:srgbClr val="FF0066"/>
                </a:solidFill>
                <a:latin typeface="Georgia" pitchFamily="18" charset="0"/>
              </a:rPr>
              <a:t>Основных направлениях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>
                <a:solidFill>
                  <a:srgbClr val="FF0066"/>
                </a:solidFill>
                <a:latin typeface="Georgia" pitchFamily="18" charset="0"/>
              </a:rPr>
              <a:t> бюджетной и 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>
                <a:solidFill>
                  <a:srgbClr val="FF0066"/>
                </a:solidFill>
                <a:latin typeface="Georgia" pitchFamily="18" charset="0"/>
              </a:rPr>
              <a:t>налоговой политики</a:t>
            </a:r>
          </a:p>
        </p:txBody>
      </p:sp>
      <p:sp>
        <p:nvSpPr>
          <p:cNvPr id="5126" name="AutoShape 5"/>
          <p:cNvSpPr>
            <a:spLocks noChangeArrowheads="1"/>
          </p:cNvSpPr>
          <p:nvPr/>
        </p:nvSpPr>
        <p:spPr bwMode="auto">
          <a:xfrm>
            <a:off x="4606925" y="4437063"/>
            <a:ext cx="4537075" cy="2160587"/>
          </a:xfrm>
          <a:prstGeom prst="ellipseRibbon">
            <a:avLst>
              <a:gd name="adj1" fmla="val 25000"/>
              <a:gd name="adj2" fmla="val 75000"/>
              <a:gd name="adj3" fmla="val 12500"/>
            </a:avLst>
          </a:prstGeom>
          <a:blipFill dpi="0" rotWithShape="0">
            <a:blip r:embed="rId4">
              <a:alphaModFix amt="49000"/>
            </a:blip>
            <a:srcRect/>
            <a:tile tx="0" ty="0" sx="100000" sy="100000" flip="none" algn="tl"/>
          </a:blipFill>
          <a:ln w="38160" cap="sq">
            <a:solidFill>
              <a:srgbClr val="333399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>
                <a:solidFill>
                  <a:srgbClr val="FF0066"/>
                </a:solidFill>
                <a:latin typeface="Georgia" pitchFamily="18" charset="0"/>
              </a:rPr>
              <a:t>Муниципальных программах 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>
                <a:solidFill>
                  <a:srgbClr val="FF0066"/>
                </a:solidFill>
                <a:latin typeface="Georgia" pitchFamily="18" charset="0"/>
              </a:rPr>
              <a:t>Администрации Ленинского сельсовета</a:t>
            </a:r>
            <a:endParaRPr lang="ru-RU" altLang="ru-RU" b="1">
              <a:solidFill>
                <a:srgbClr val="FF0066"/>
              </a:solidFill>
            </a:endParaRPr>
          </a:p>
        </p:txBody>
      </p:sp>
      <p:sp>
        <p:nvSpPr>
          <p:cNvPr id="5127" name="AutoShape 6"/>
          <p:cNvSpPr>
            <a:spLocks noChangeArrowheads="1"/>
          </p:cNvSpPr>
          <p:nvPr/>
        </p:nvSpPr>
        <p:spPr bwMode="auto">
          <a:xfrm>
            <a:off x="0" y="4437063"/>
            <a:ext cx="4572000" cy="2160587"/>
          </a:xfrm>
          <a:prstGeom prst="ellipseRibbon">
            <a:avLst>
              <a:gd name="adj1" fmla="val 25000"/>
              <a:gd name="adj2" fmla="val 75000"/>
              <a:gd name="adj3" fmla="val 12500"/>
            </a:avLst>
          </a:prstGeom>
          <a:blipFill dpi="0" rotWithShape="0">
            <a:blip r:embed="rId4">
              <a:alphaModFix amt="49000"/>
            </a:blip>
            <a:srcRect/>
            <a:tile tx="0" ty="0" sx="100000" sy="100000" flip="none" algn="tl"/>
          </a:blipFill>
          <a:ln w="38160" cap="sq">
            <a:solidFill>
              <a:srgbClr val="333399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>
                <a:solidFill>
                  <a:srgbClr val="FF0066"/>
                </a:solidFill>
                <a:latin typeface="Georgia" pitchFamily="18" charset="0"/>
              </a:rPr>
              <a:t>Прогнозе 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>
                <a:solidFill>
                  <a:srgbClr val="FF0066"/>
                </a:solidFill>
                <a:latin typeface="Georgia" pitchFamily="18" charset="0"/>
              </a:rPr>
              <a:t>социально-экономического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>
                <a:solidFill>
                  <a:srgbClr val="FF0066"/>
                </a:solidFill>
                <a:latin typeface="Georgia" pitchFamily="18" charset="0"/>
              </a:rPr>
              <a:t> развития МО 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>
                <a:solidFill>
                  <a:srgbClr val="FF0066"/>
                </a:solidFill>
                <a:latin typeface="Georgia" pitchFamily="18" charset="0"/>
              </a:rPr>
              <a:t>«Ленинский сельсовет»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76250"/>
            <a:ext cx="8280400" cy="1296988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400" dirty="0" smtClean="0">
                <a:solidFill>
                  <a:srgbClr val="DA102D"/>
                </a:solidFill>
                <a:latin typeface="Georgia" pitchFamily="18" charset="0"/>
              </a:rPr>
              <a:t>Основные параметры бюджета </a:t>
            </a:r>
            <a:br>
              <a:rPr lang="ru-RU" altLang="ru-RU" sz="2400" dirty="0" smtClean="0">
                <a:solidFill>
                  <a:srgbClr val="DA102D"/>
                </a:solidFill>
                <a:latin typeface="Georgia" pitchFamily="18" charset="0"/>
              </a:rPr>
            </a:br>
            <a:r>
              <a:rPr lang="ru-RU" altLang="ru-RU" sz="2400" dirty="0" smtClean="0">
                <a:solidFill>
                  <a:srgbClr val="DA102D"/>
                </a:solidFill>
                <a:latin typeface="Georgia" pitchFamily="18" charset="0"/>
              </a:rPr>
              <a:t>ЛЕНИНСКОГО СЕЛЬСОВЕТА</a:t>
            </a:r>
            <a:br>
              <a:rPr lang="ru-RU" altLang="ru-RU" sz="2400" dirty="0" smtClean="0">
                <a:solidFill>
                  <a:srgbClr val="DA102D"/>
                </a:solidFill>
                <a:latin typeface="Georgia" pitchFamily="18" charset="0"/>
              </a:rPr>
            </a:br>
            <a:r>
              <a:rPr lang="ru-RU" altLang="ru-RU" sz="2400" dirty="0" smtClean="0">
                <a:solidFill>
                  <a:srgbClr val="DA102D"/>
                </a:solidFill>
                <a:latin typeface="Georgia" pitchFamily="18" charset="0"/>
              </a:rPr>
              <a:t> </a:t>
            </a:r>
            <a:r>
              <a:rPr lang="ru-RU" altLang="ru-RU" sz="2400" dirty="0" err="1" smtClean="0">
                <a:solidFill>
                  <a:srgbClr val="DA102D"/>
                </a:solidFill>
              </a:rPr>
              <a:t>Касторенского</a:t>
            </a:r>
            <a:r>
              <a:rPr lang="ru-RU" altLang="ru-RU" sz="2400" dirty="0" smtClean="0">
                <a:solidFill>
                  <a:srgbClr val="DA102D"/>
                </a:solidFill>
              </a:rPr>
              <a:t> района </a:t>
            </a:r>
            <a:r>
              <a:rPr lang="ru-RU" altLang="ru-RU" sz="2400" dirty="0" smtClean="0">
                <a:solidFill>
                  <a:srgbClr val="DA102D"/>
                </a:solidFill>
                <a:latin typeface="Georgia" pitchFamily="18" charset="0"/>
              </a:rPr>
              <a:t>Курской области на </a:t>
            </a:r>
            <a:r>
              <a:rPr lang="ru-RU" altLang="ru-RU" sz="2400" dirty="0" smtClean="0">
                <a:solidFill>
                  <a:srgbClr val="DA102D"/>
                </a:solidFill>
                <a:latin typeface="Georgia" pitchFamily="18" charset="0"/>
              </a:rPr>
              <a:t>2023 </a:t>
            </a:r>
            <a:r>
              <a:rPr lang="ru-RU" altLang="ru-RU" sz="2400" dirty="0" smtClean="0">
                <a:solidFill>
                  <a:srgbClr val="DA102D"/>
                </a:solidFill>
                <a:latin typeface="Georgia" pitchFamily="18" charset="0"/>
              </a:rPr>
              <a:t>год</a:t>
            </a:r>
          </a:p>
        </p:txBody>
      </p:sp>
      <p:graphicFrame>
        <p:nvGraphicFramePr>
          <p:cNvPr id="6181" name="Group 37"/>
          <p:cNvGraphicFramePr>
            <a:graphicFrameLocks noGrp="1"/>
          </p:cNvGraphicFramePr>
          <p:nvPr/>
        </p:nvGraphicFramePr>
        <p:xfrm>
          <a:off x="1187450" y="2349500"/>
          <a:ext cx="5975350" cy="4252913"/>
        </p:xfrm>
        <a:graphic>
          <a:graphicData uri="http://schemas.openxmlformats.org/drawingml/2006/table">
            <a:tbl>
              <a:tblPr/>
              <a:tblGrid>
                <a:gridCol w="3816350"/>
                <a:gridCol w="2159000"/>
              </a:tblGrid>
              <a:tr h="70008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Наименование</a:t>
                      </a:r>
                    </a:p>
                  </a:txBody>
                  <a:tcPr marL="90000" marR="90000" marT="8262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2023 </a:t>
                      </a: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год</a:t>
                      </a: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</a:tr>
              <a:tr h="73342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Доходы – всего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(тыс. рублей)</a:t>
                      </a:r>
                    </a:p>
                  </a:txBody>
                  <a:tcPr marL="90000" marR="90000" marT="8262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2906,8</a:t>
                      </a: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Lucida Sans Unicode" pitchFamily="34" charset="0"/>
                        <a:cs typeface="Lucida Sans Unicode" pitchFamily="34" charset="0"/>
                      </a:endParaRP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</a:tr>
              <a:tr h="131127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В том числе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собственные доходы (тыс.рублей)</a:t>
                      </a:r>
                    </a:p>
                  </a:txBody>
                  <a:tcPr marL="90000" marR="90000" marT="8262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2247,1</a:t>
                      </a: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Lucida Sans Unicode" pitchFamily="34" charset="0"/>
                        <a:cs typeface="Lucida Sans Unicode" pitchFamily="34" charset="0"/>
                      </a:endParaRP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</a:tr>
              <a:tr h="83502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Расходы – всего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(тыс. рублей)</a:t>
                      </a:r>
                    </a:p>
                  </a:txBody>
                  <a:tcPr marL="90000" marR="90000" marT="8262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2906,8</a:t>
                      </a: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Lucida Sans Unicode" pitchFamily="34" charset="0"/>
                        <a:cs typeface="Lucida Sans Unicode" pitchFamily="34" charset="0"/>
                      </a:endParaRP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</a:tr>
              <a:tr h="673100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Дефицит местного бюджета</a:t>
                      </a:r>
                    </a:p>
                  </a:txBody>
                  <a:tcPr marL="90000" marR="90000" marT="8262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icrosoft YaHei" pitchFamily="34" charset="-122"/>
                        </a:rPr>
                        <a:t>0</a:t>
                      </a: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900113" y="260350"/>
            <a:ext cx="9144001" cy="685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476250"/>
            <a:ext cx="8229600" cy="1143000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400" smtClean="0">
                <a:latin typeface="Georgia" pitchFamily="18" charset="0"/>
              </a:rPr>
              <a:t/>
            </a:r>
            <a:br>
              <a:rPr lang="ru-RU" altLang="ru-RU" sz="2400" smtClean="0">
                <a:latin typeface="Georgia" pitchFamily="18" charset="0"/>
              </a:rPr>
            </a:br>
            <a:endParaRPr lang="ru-RU" altLang="ru-RU" sz="2800" smtClean="0">
              <a:solidFill>
                <a:srgbClr val="0033CC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8229600" cy="1143000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000" dirty="0" smtClean="0">
                <a:solidFill>
                  <a:srgbClr val="DA102D"/>
                </a:solidFill>
                <a:latin typeface="Georgia" pitchFamily="18" charset="0"/>
              </a:rPr>
              <a:t>Расходы бюджета Ленинского сельсовета </a:t>
            </a:r>
            <a:r>
              <a:rPr lang="ru-RU" altLang="ru-RU" sz="2000" dirty="0" err="1" smtClean="0">
                <a:solidFill>
                  <a:srgbClr val="DA102D"/>
                </a:solidFill>
              </a:rPr>
              <a:t>Касторенского</a:t>
            </a:r>
            <a:r>
              <a:rPr lang="ru-RU" altLang="ru-RU" sz="2000" dirty="0" smtClean="0">
                <a:solidFill>
                  <a:srgbClr val="DA102D"/>
                </a:solidFill>
              </a:rPr>
              <a:t> района</a:t>
            </a:r>
            <a:r>
              <a:rPr lang="ru-RU" altLang="ru-RU" sz="2000" dirty="0" smtClean="0">
                <a:solidFill>
                  <a:srgbClr val="DA102D"/>
                </a:solidFill>
                <a:latin typeface="Georgia" pitchFamily="18" charset="0"/>
              </a:rPr>
              <a:t> Курской области на 2022 год  (тыс.руб.)</a:t>
            </a:r>
          </a:p>
        </p:txBody>
      </p:sp>
      <p:graphicFrame>
        <p:nvGraphicFramePr>
          <p:cNvPr id="13368" name="Group 56"/>
          <p:cNvGraphicFramePr>
            <a:graphicFrameLocks noGrp="1"/>
          </p:cNvGraphicFramePr>
          <p:nvPr/>
        </p:nvGraphicFramePr>
        <p:xfrm>
          <a:off x="2411413" y="1341438"/>
          <a:ext cx="3816350" cy="4405314"/>
        </p:xfrm>
        <a:graphic>
          <a:graphicData uri="http://schemas.openxmlformats.org/drawingml/2006/table">
            <a:tbl>
              <a:tblPr/>
              <a:tblGrid>
                <a:gridCol w="2016125"/>
                <a:gridCol w="1800225"/>
              </a:tblGrid>
              <a:tr h="393654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  <a:cs typeface="Times New Roman" pitchFamily="18" charset="0"/>
                        </a:rPr>
                        <a:t>Показатели </a:t>
                      </a:r>
                    </a:p>
                  </a:txBody>
                  <a:tcPr marL="90000" marR="90000" marT="69466" marB="4679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Microsoft YaHei" pitchFamily="34" charset="-122"/>
                        </a:rPr>
                        <a:t>2023год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Microsoft YaHei" pitchFamily="34" charset="-122"/>
                      </a:endParaRPr>
                    </a:p>
                  </a:txBody>
                  <a:tcPr marL="90000" marR="90000" marT="76880" marB="4679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0031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  <a:cs typeface="Times New Roman" pitchFamily="18" charset="0"/>
                        </a:rPr>
                        <a:t>Условно утвержденные расходы</a:t>
                      </a:r>
                    </a:p>
                  </a:txBody>
                  <a:tcPr marL="90000" marR="90000" marT="69466" marB="4679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Microsoft YaHei" pitchFamily="34" charset="-122"/>
                      </a:endParaRPr>
                    </a:p>
                  </a:txBody>
                  <a:tcPr marL="90000" marR="90000" marT="76880" marB="4679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1274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  <a:cs typeface="Times New Roman" pitchFamily="18" charset="0"/>
                        </a:rPr>
                        <a:t>Общегосударственные вопросы</a:t>
                      </a:r>
                    </a:p>
                  </a:txBody>
                  <a:tcPr marL="90000" marR="90000" marT="69466" marB="4679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2002,7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Lucida Sans Unicode" pitchFamily="34" charset="0"/>
                        <a:cs typeface="Lucida Sans Unicode" pitchFamily="34" charset="0"/>
                      </a:endParaRPr>
                    </a:p>
                  </a:txBody>
                  <a:tcPr marL="90000" marR="90000" marT="76880" marB="4679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365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  <a:cs typeface="Times New Roman" pitchFamily="18" charset="0"/>
                        </a:rPr>
                        <a:t>Национальная </a:t>
                      </a: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Microsoft YaHei" pitchFamily="34" charset="-122"/>
                          <a:cs typeface="Times New Roman" pitchFamily="18" charset="0"/>
                        </a:rPr>
                        <a:t>оборона</a:t>
                      </a: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0000" marR="90000" marT="69466" marB="4679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112,1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Lucida Sans Unicode" pitchFamily="34" charset="0"/>
                        <a:cs typeface="Lucida Sans Unicode" pitchFamily="34" charset="0"/>
                      </a:endParaRPr>
                    </a:p>
                  </a:txBody>
                  <a:tcPr marL="90000" marR="90000" marT="76880" marB="4679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4623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 marL="90000" marR="90000" marT="69466" marB="4679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Microsoft YaHei" pitchFamily="34" charset="-122"/>
                        </a:rPr>
                        <a:t>30,0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Microsoft YaHei" pitchFamily="34" charset="-122"/>
                      </a:endParaRPr>
                    </a:p>
                  </a:txBody>
                  <a:tcPr marL="90000" marR="90000" marT="76880" marB="4679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1274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  <a:cs typeface="Times New Roman" pitchFamily="18" charset="0"/>
                        </a:rPr>
                        <a:t>Жилищно-коммунальное хозяйство</a:t>
                      </a:r>
                    </a:p>
                  </a:txBody>
                  <a:tcPr marL="90000" marR="90000" marT="69466" marB="4679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150,0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Lucida Sans Unicode" pitchFamily="34" charset="0"/>
                        <a:cs typeface="Lucida Sans Unicode" pitchFamily="34" charset="0"/>
                      </a:endParaRPr>
                    </a:p>
                  </a:txBody>
                  <a:tcPr marL="90000" marR="90000" marT="76880" marB="4679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1274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  <a:cs typeface="Times New Roman" pitchFamily="18" charset="0"/>
                        </a:rPr>
                        <a:t>Социальная политика</a:t>
                      </a:r>
                    </a:p>
                  </a:txBody>
                  <a:tcPr marL="90000" marR="90000" marT="69466" marB="4679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Microsoft YaHei" pitchFamily="34" charset="-122"/>
                        </a:rPr>
                        <a:t>612,0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Microsoft YaHei" pitchFamily="34" charset="-122"/>
                      </a:endParaRPr>
                    </a:p>
                  </a:txBody>
                  <a:tcPr marL="90000" marR="90000" marT="76880" marB="4679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27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  <a:cs typeface="Times New Roman" pitchFamily="18" charset="0"/>
                        </a:rPr>
                        <a:t>ВСЕГО РАСХОДОВ</a:t>
                      </a:r>
                    </a:p>
                  </a:txBody>
                  <a:tcPr marL="90000" marR="90000" marT="69466" marB="4679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2906,8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/>
                        <a:latin typeface="Arial" charset="0"/>
                        <a:ea typeface="Lucida Sans Unicode" pitchFamily="34" charset="0"/>
                        <a:cs typeface="Lucida Sans Unicode" pitchFamily="34" charset="0"/>
                      </a:endParaRPr>
                    </a:p>
                  </a:txBody>
                  <a:tcPr marL="90000" marR="90000" marT="76880" marB="4679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643063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765175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600" dirty="0" smtClean="0">
                <a:solidFill>
                  <a:srgbClr val="1818D2"/>
                </a:solidFill>
                <a:latin typeface="Georgia" pitchFamily="18" charset="0"/>
              </a:rPr>
              <a:t>«Программная» структура расходов бюджета Ленинского сельсовета </a:t>
            </a:r>
            <a:r>
              <a:rPr lang="ru-RU" altLang="ru-RU" sz="1600" dirty="0" err="1" smtClean="0">
                <a:solidFill>
                  <a:srgbClr val="1818D2"/>
                </a:solidFill>
              </a:rPr>
              <a:t>Касторенского</a:t>
            </a:r>
            <a:r>
              <a:rPr lang="ru-RU" altLang="ru-RU" sz="1600" dirty="0" smtClean="0">
                <a:solidFill>
                  <a:srgbClr val="1818D2"/>
                </a:solidFill>
              </a:rPr>
              <a:t> района</a:t>
            </a:r>
            <a:r>
              <a:rPr lang="ru-RU" altLang="ru-RU" sz="1600" dirty="0" smtClean="0">
                <a:solidFill>
                  <a:srgbClr val="1818D2"/>
                </a:solidFill>
                <a:latin typeface="Georgia" pitchFamily="18" charset="0"/>
              </a:rPr>
              <a:t> Курской области на </a:t>
            </a:r>
            <a:r>
              <a:rPr lang="ru-RU" altLang="ru-RU" sz="1600" dirty="0" smtClean="0">
                <a:solidFill>
                  <a:srgbClr val="1818D2"/>
                </a:solidFill>
                <a:latin typeface="Georgia" pitchFamily="18" charset="0"/>
              </a:rPr>
              <a:t>2023 </a:t>
            </a:r>
            <a:r>
              <a:rPr lang="ru-RU" altLang="ru-RU" sz="1600" dirty="0" smtClean="0">
                <a:solidFill>
                  <a:srgbClr val="1818D2"/>
                </a:solidFill>
                <a:latin typeface="Georgia" pitchFamily="18" charset="0"/>
              </a:rPr>
              <a:t>год (тыс.руб.)</a:t>
            </a:r>
          </a:p>
        </p:txBody>
      </p:sp>
      <p:graphicFrame>
        <p:nvGraphicFramePr>
          <p:cNvPr id="14374" name="Group 38"/>
          <p:cNvGraphicFramePr>
            <a:graphicFrameLocks noGrp="1"/>
          </p:cNvGraphicFramePr>
          <p:nvPr/>
        </p:nvGraphicFramePr>
        <p:xfrm>
          <a:off x="0" y="908050"/>
          <a:ext cx="8388350" cy="4107230"/>
        </p:xfrm>
        <a:graphic>
          <a:graphicData uri="http://schemas.openxmlformats.org/drawingml/2006/table">
            <a:tbl>
              <a:tblPr/>
              <a:tblGrid>
                <a:gridCol w="6604000"/>
                <a:gridCol w="1784350"/>
              </a:tblGrid>
              <a:tr h="43271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Показатель</a:t>
                      </a:r>
                    </a:p>
                  </a:txBody>
                  <a:tcPr marL="90000" marR="90000" marT="73437" marB="46798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icrosoft YaHei" pitchFamily="34" charset="-122"/>
                        </a:rPr>
                        <a:t>2023г   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icrosoft YaHei" pitchFamily="34" charset="-122"/>
                      </a:endParaRPr>
                    </a:p>
                  </a:txBody>
                  <a:tcPr marL="90000" marR="90000" marT="73437" marB="46798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Расходы на реализацию муниципальных программ, в том числе:</a:t>
                      </a:r>
                    </a:p>
                  </a:txBody>
                  <a:tcPr marL="90000" marR="90000" marT="73437" marB="46798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Microsoft YaHei" pitchFamily="34" charset="-122"/>
                        </a:rPr>
                        <a:t>817,0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ea typeface="Microsoft YaHei" pitchFamily="34" charset="-122"/>
                      </a:endParaRPr>
                    </a:p>
                  </a:txBody>
                  <a:tcPr marL="90000" marR="90000" marT="73437" marB="46798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691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Microsoft JhengHei" pitchFamily="34" charset="-120"/>
                          <a:ea typeface="Lucida Sans Unicode" pitchFamily="34" charset="0"/>
                          <a:cs typeface="Times New Roman" pitchFamily="18" charset="0"/>
                        </a:rPr>
                        <a:t>1 . Муниципальная программа «Защита населения и территории от чрезвычайных ситуаций, обеспечение пожарной безопасности и безопасности людей на водных объектах»</a:t>
                      </a:r>
                    </a:p>
                  </a:txBody>
                  <a:tcPr marL="90000" marR="90000" marT="73437" marB="46798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Microsoft YaHei" pitchFamily="34" charset="-122"/>
                        </a:rPr>
                        <a:t>30,0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ea typeface="Microsoft YaHei" pitchFamily="34" charset="-122"/>
                      </a:endParaRPr>
                    </a:p>
                  </a:txBody>
                  <a:tcPr marL="90000" marR="90000" marT="73437" marB="46798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Microsoft JhengHei" pitchFamily="34" charset="-120"/>
                          <a:ea typeface="Lucida Sans Unicode" pitchFamily="34" charset="0"/>
                          <a:cs typeface="Times New Roman" pitchFamily="18" charset="0"/>
                        </a:rPr>
                        <a:t>2.Муниципальная программа «Социальная поддержка граждан Ленинского сельсовета </a:t>
                      </a:r>
                      <a:r>
                        <a:rPr kumimoji="0" lang="ru-RU" alt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Microsoft JhengHei" pitchFamily="34" charset="-120"/>
                          <a:ea typeface="Lucida Sans Unicode" pitchFamily="34" charset="0"/>
                          <a:cs typeface="Times New Roman" pitchFamily="18" charset="0"/>
                        </a:rPr>
                        <a:t>Касторенского</a:t>
                      </a: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Microsoft JhengHei" pitchFamily="34" charset="-120"/>
                          <a:ea typeface="Lucida Sans Unicode" pitchFamily="34" charset="0"/>
                          <a:cs typeface="Times New Roman" pitchFamily="18" charset="0"/>
                        </a:rPr>
                        <a:t> района Курской области»</a:t>
                      </a:r>
                    </a:p>
                  </a:txBody>
                  <a:tcPr marL="90000" marR="90000" marT="73437" marB="46798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Microsoft YaHei" pitchFamily="34" charset="-122"/>
                        </a:rPr>
                        <a:t>612,0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ea typeface="Microsoft YaHei" pitchFamily="34" charset="-122"/>
                      </a:endParaRPr>
                    </a:p>
                  </a:txBody>
                  <a:tcPr marL="90000" marR="90000" marT="73437" marB="46798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71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3. Муниципальная программа «Обеспечение доступным и комфортным жильем и коммунальными услугами граждан Ленинского сельсовета </a:t>
                      </a:r>
                      <a:r>
                        <a:rPr kumimoji="0" lang="ru-RU" alt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Касторенского</a:t>
                      </a: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 района Курской области»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Georgia" pitchFamily="18" charset="0"/>
                        <a:ea typeface="Microsoft YaHei" pitchFamily="34" charset="-122"/>
                      </a:endParaRPr>
                    </a:p>
                  </a:txBody>
                  <a:tcPr marL="90000" marR="90000" marT="73437" marB="46798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Microsoft YaHei" pitchFamily="34" charset="-122"/>
                        </a:rPr>
                        <a:t>150,0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ea typeface="Microsoft YaHei" pitchFamily="34" charset="-122"/>
                      </a:endParaRPr>
                    </a:p>
                  </a:txBody>
                  <a:tcPr marL="90000" marR="90000" marT="73437" marB="46798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4.Муниципальная программа «Управление муниципальным имуществом и земельными ресурсами в Ленинском сельсовете </a:t>
                      </a:r>
                      <a:r>
                        <a:rPr kumimoji="0" lang="ru-RU" alt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Касторенского</a:t>
                      </a: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 района Курской области»</a:t>
                      </a:r>
                    </a:p>
                  </a:txBody>
                  <a:tcPr marL="90000" marR="90000" marT="73437" marB="46798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Microsoft YaHei" pitchFamily="34" charset="-122"/>
                        </a:rPr>
                        <a:t>20,0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ea typeface="Microsoft YaHei" pitchFamily="34" charset="-122"/>
                      </a:endParaRPr>
                    </a:p>
                  </a:txBody>
                  <a:tcPr marL="90000" marR="90000" marT="73437" marB="46798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5.Муниципальная программа «Развитие муниципальной службы в Ленинском сельсовете </a:t>
                      </a:r>
                      <a:r>
                        <a:rPr kumimoji="0" lang="ru-RU" alt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Касторенского</a:t>
                      </a: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 района Курской области»</a:t>
                      </a:r>
                    </a:p>
                  </a:txBody>
                  <a:tcPr marL="90000" marR="90000" marT="73437" marB="46798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Microsoft YaHei" pitchFamily="34" charset="-122"/>
                        </a:rPr>
                        <a:t>5,0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ea typeface="Microsoft YaHei" pitchFamily="34" charset="-122"/>
                      </a:endParaRPr>
                    </a:p>
                  </a:txBody>
                  <a:tcPr marL="90000" marR="90000" marT="73437" marB="46798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000" dirty="0" smtClean="0">
                <a:solidFill>
                  <a:srgbClr val="DA102D"/>
                </a:solidFill>
                <a:latin typeface="Georgia" pitchFamily="18" charset="0"/>
              </a:rPr>
              <a:t>Расходы бюджета Ленинского сельсовета </a:t>
            </a:r>
            <a:r>
              <a:rPr lang="ru-RU" altLang="ru-RU" sz="2000" dirty="0" err="1" smtClean="0">
                <a:solidFill>
                  <a:srgbClr val="DA102D"/>
                </a:solidFill>
                <a:latin typeface="Georgia" pitchFamily="18" charset="0"/>
              </a:rPr>
              <a:t>Касторенского</a:t>
            </a:r>
            <a:r>
              <a:rPr lang="ru-RU" altLang="ru-RU" sz="2000" dirty="0" smtClean="0">
                <a:solidFill>
                  <a:srgbClr val="DA102D"/>
                </a:solidFill>
                <a:latin typeface="Georgia" pitchFamily="18" charset="0"/>
              </a:rPr>
              <a:t> района Курской области  на общегосударственные вопросы  (</a:t>
            </a:r>
            <a:r>
              <a:rPr lang="ru-RU" altLang="ru-RU" sz="2000" dirty="0" err="1" smtClean="0">
                <a:solidFill>
                  <a:srgbClr val="DA102D"/>
                </a:solidFill>
                <a:latin typeface="Georgia" pitchFamily="18" charset="0"/>
              </a:rPr>
              <a:t>тыс.руб</a:t>
            </a:r>
            <a:r>
              <a:rPr lang="ru-RU" altLang="ru-RU" sz="2000" dirty="0" smtClean="0">
                <a:solidFill>
                  <a:srgbClr val="DA102D"/>
                </a:solidFill>
                <a:latin typeface="Georgia" pitchFamily="18" charset="0"/>
              </a:rPr>
              <a:t>) на </a:t>
            </a:r>
            <a:r>
              <a:rPr lang="ru-RU" altLang="ru-RU" sz="2000" dirty="0" smtClean="0">
                <a:solidFill>
                  <a:srgbClr val="DA102D"/>
                </a:solidFill>
                <a:latin typeface="Georgia" pitchFamily="18" charset="0"/>
              </a:rPr>
              <a:t>2023 </a:t>
            </a:r>
            <a:r>
              <a:rPr lang="ru-RU" altLang="ru-RU" sz="2000" dirty="0" smtClean="0">
                <a:solidFill>
                  <a:srgbClr val="DA102D"/>
                </a:solidFill>
                <a:latin typeface="Georgia" pitchFamily="18" charset="0"/>
              </a:rPr>
              <a:t>год</a:t>
            </a:r>
            <a:br>
              <a:rPr lang="ru-RU" altLang="ru-RU" sz="2000" dirty="0" smtClean="0">
                <a:solidFill>
                  <a:srgbClr val="DA102D"/>
                </a:solidFill>
                <a:latin typeface="Georgia" pitchFamily="18" charset="0"/>
              </a:rPr>
            </a:br>
            <a:r>
              <a:rPr lang="ru-RU" altLang="ru-RU" sz="2000" dirty="0" smtClean="0">
                <a:solidFill>
                  <a:srgbClr val="DA102D"/>
                </a:solidFill>
                <a:latin typeface="Georgia" pitchFamily="18" charset="0"/>
              </a:rPr>
              <a:t/>
            </a:r>
            <a:br>
              <a:rPr lang="ru-RU" altLang="ru-RU" sz="2000" dirty="0" smtClean="0">
                <a:solidFill>
                  <a:srgbClr val="DA102D"/>
                </a:solidFill>
                <a:latin typeface="Georgia" pitchFamily="18" charset="0"/>
              </a:rPr>
            </a:br>
            <a:r>
              <a:rPr lang="ru-RU" altLang="ru-RU" sz="2000" dirty="0" smtClean="0">
                <a:solidFill>
                  <a:srgbClr val="DA102D"/>
                </a:solidFill>
                <a:latin typeface="Georgia" pitchFamily="18" charset="0"/>
              </a:rPr>
              <a:t> </a:t>
            </a:r>
          </a:p>
        </p:txBody>
      </p:sp>
      <p:graphicFrame>
        <p:nvGraphicFramePr>
          <p:cNvPr id="15397" name="Group 37"/>
          <p:cNvGraphicFramePr>
            <a:graphicFrameLocks noGrp="1"/>
          </p:cNvGraphicFramePr>
          <p:nvPr/>
        </p:nvGraphicFramePr>
        <p:xfrm>
          <a:off x="457200" y="1600200"/>
          <a:ext cx="7786688" cy="4991196"/>
        </p:xfrm>
        <a:graphic>
          <a:graphicData uri="http://schemas.openxmlformats.org/drawingml/2006/table">
            <a:tbl>
              <a:tblPr/>
              <a:tblGrid>
                <a:gridCol w="4979988"/>
                <a:gridCol w="2806700"/>
              </a:tblGrid>
              <a:tr h="74927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Показатель</a:t>
                      </a:r>
                    </a:p>
                  </a:txBody>
                  <a:tcPr marL="90000" marR="90000" marT="80996" marB="46798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2022 год</a:t>
                      </a:r>
                    </a:p>
                  </a:txBody>
                  <a:tcPr marL="90000" marR="90000" marT="80996" marB="46798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3574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Общегосударственные вопросы, всего</a:t>
                      </a:r>
                    </a:p>
                  </a:txBody>
                  <a:tcPr marL="90000" marR="90000" marT="80996" marB="46798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Microsoft YaHei" pitchFamily="34" charset="-122"/>
                        </a:rPr>
                        <a:t>2002,7</a:t>
                      </a: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Lucida Sans Unicode" pitchFamily="34" charset="0"/>
                        <a:cs typeface="Lucida Sans Unicode" pitchFamily="34" charset="0"/>
                      </a:endParaRPr>
                    </a:p>
                  </a:txBody>
                  <a:tcPr marL="90000" marR="90000" marT="80996" marB="46798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7377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Обеспечение функционирования главы муниципального образования</a:t>
                      </a:r>
                    </a:p>
                  </a:txBody>
                  <a:tcPr marL="90000" marR="90000" marT="80996" marB="46798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Microsoft YaHei" pitchFamily="34" charset="-122"/>
                        </a:rPr>
                        <a:t>490,9</a:t>
                      </a: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Microsoft YaHei" pitchFamily="34" charset="-122"/>
                      </a:endParaRPr>
                    </a:p>
                  </a:txBody>
                  <a:tcPr marL="90000" marR="90000" marT="80996" marB="46798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8457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Обеспечение деятельности администрации муниципального образования</a:t>
                      </a:r>
                    </a:p>
                  </a:txBody>
                  <a:tcPr marL="90000" marR="90000" marT="80996" marB="46798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Microsoft YaHei" pitchFamily="34" charset="-122"/>
                        </a:rPr>
                        <a:t>819,6</a:t>
                      </a: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Microsoft YaHei" pitchFamily="34" charset="-122"/>
                      </a:endParaRPr>
                    </a:p>
                  </a:txBody>
                  <a:tcPr marL="90000" marR="90000" marT="80996" marB="46798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0551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Переданные полномочия в сфере финансового контроля</a:t>
                      </a: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Georgia" pitchFamily="18" charset="0"/>
                        <a:ea typeface="Microsoft YaHei" pitchFamily="34" charset="-122"/>
                      </a:endParaRPr>
                    </a:p>
                  </a:txBody>
                  <a:tcPr marL="90000" marR="90000" marT="80996" marB="46798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56,0</a:t>
                      </a: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Lucida Sans Unicode" pitchFamily="34" charset="0"/>
                        <a:cs typeface="Lucida Sans Unicode" pitchFamily="34" charset="0"/>
                      </a:endParaRPr>
                    </a:p>
                  </a:txBody>
                  <a:tcPr marL="90000" marR="90000" marT="80996" marB="46798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0551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</a:rPr>
                        <a:t>Другие общегосударственные вопросы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Georgia" pitchFamily="18" charset="0"/>
                        <a:ea typeface="Microsoft YaHei" pitchFamily="34" charset="-122"/>
                      </a:endParaRPr>
                    </a:p>
                  </a:txBody>
                  <a:tcPr marL="90000" marR="90000" marT="80996" marB="46798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636,2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Lucida Sans Unicode" pitchFamily="34" charset="0"/>
                        <a:cs typeface="Lucida Sans Unicode" pitchFamily="34" charset="0"/>
                      </a:endParaRPr>
                    </a:p>
                  </a:txBody>
                  <a:tcPr marL="90000" marR="90000" marT="80996" marB="46798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8229600" cy="1143000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000" dirty="0" smtClean="0">
                <a:solidFill>
                  <a:srgbClr val="DA102D"/>
                </a:solidFill>
                <a:latin typeface="Georgia" pitchFamily="18" charset="0"/>
              </a:rPr>
              <a:t>Расходы бюджета Ленинского сельсовета </a:t>
            </a:r>
            <a:r>
              <a:rPr lang="ru-RU" altLang="ru-RU" sz="2000" dirty="0" err="1" smtClean="0">
                <a:solidFill>
                  <a:srgbClr val="DA102D"/>
                </a:solidFill>
              </a:rPr>
              <a:t>Касторенского</a:t>
            </a:r>
            <a:r>
              <a:rPr lang="ru-RU" altLang="ru-RU" sz="2000" dirty="0" smtClean="0">
                <a:solidFill>
                  <a:srgbClr val="DA102D"/>
                </a:solidFill>
              </a:rPr>
              <a:t> района</a:t>
            </a:r>
            <a:r>
              <a:rPr lang="ru-RU" altLang="ru-RU" sz="2000" dirty="0" smtClean="0">
                <a:solidFill>
                  <a:srgbClr val="DA102D"/>
                </a:solidFill>
                <a:latin typeface="Georgia" pitchFamily="18" charset="0"/>
              </a:rPr>
              <a:t> Курской области на плановый период </a:t>
            </a:r>
            <a:r>
              <a:rPr lang="ru-RU" altLang="ru-RU" sz="2000" dirty="0" smtClean="0">
                <a:solidFill>
                  <a:srgbClr val="DA102D"/>
                </a:solidFill>
                <a:latin typeface="Georgia" pitchFamily="18" charset="0"/>
              </a:rPr>
              <a:t>2024-2025годов</a:t>
            </a:r>
            <a:r>
              <a:rPr lang="ru-RU" altLang="ru-RU" sz="2000" dirty="0" smtClean="0">
                <a:solidFill>
                  <a:srgbClr val="DA102D"/>
                </a:solidFill>
              </a:rPr>
              <a:t> </a:t>
            </a:r>
            <a:r>
              <a:rPr lang="ru-RU" altLang="ru-RU" sz="2000" dirty="0" smtClean="0">
                <a:solidFill>
                  <a:srgbClr val="DA102D"/>
                </a:solidFill>
                <a:latin typeface="Georgia" pitchFamily="18" charset="0"/>
              </a:rPr>
              <a:t>(тыс.руб.)</a:t>
            </a:r>
          </a:p>
        </p:txBody>
      </p:sp>
      <p:graphicFrame>
        <p:nvGraphicFramePr>
          <p:cNvPr id="13368" name="Group 56"/>
          <p:cNvGraphicFramePr>
            <a:graphicFrameLocks noGrp="1"/>
          </p:cNvGraphicFramePr>
          <p:nvPr/>
        </p:nvGraphicFramePr>
        <p:xfrm>
          <a:off x="2411413" y="1341438"/>
          <a:ext cx="5040312" cy="5103814"/>
        </p:xfrm>
        <a:graphic>
          <a:graphicData uri="http://schemas.openxmlformats.org/drawingml/2006/table">
            <a:tbl>
              <a:tblPr/>
              <a:tblGrid>
                <a:gridCol w="1369754"/>
                <a:gridCol w="1798571"/>
                <a:gridCol w="1871987"/>
              </a:tblGrid>
              <a:tr h="393661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  <a:cs typeface="Times New Roman" pitchFamily="18" charset="0"/>
                        </a:rPr>
                        <a:t>Показатели </a:t>
                      </a:r>
                    </a:p>
                  </a:txBody>
                  <a:tcPr marL="89989" marR="89989" marT="69467" marB="46791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Microsoft YaHei" pitchFamily="34" charset="-122"/>
                        </a:rPr>
                        <a:t>2024 </a:t>
                      </a: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Microsoft YaHei" pitchFamily="34" charset="-122"/>
                        </a:rPr>
                        <a:t>год</a:t>
                      </a:r>
                    </a:p>
                  </a:txBody>
                  <a:tcPr marL="89989" marR="89989" marT="76881" marB="46791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Microsoft YaHei" pitchFamily="34" charset="-122"/>
                        </a:rPr>
                        <a:t>2025 </a:t>
                      </a: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Microsoft YaHei" pitchFamily="34" charset="-122"/>
                        </a:rPr>
                        <a:t>год</a:t>
                      </a:r>
                    </a:p>
                  </a:txBody>
                  <a:tcPr marL="89989" marR="89989" marT="76881" marB="46791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003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  <a:cs typeface="Times New Roman" pitchFamily="18" charset="0"/>
                        </a:rPr>
                        <a:t>Условно утвержденные расходы</a:t>
                      </a:r>
                    </a:p>
                  </a:txBody>
                  <a:tcPr marL="89989" marR="89989" marT="69467" marB="46791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Microsoft YaHei" pitchFamily="34" charset="-122"/>
                        </a:rPr>
                        <a:t>68,2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Microsoft YaHei" pitchFamily="34" charset="-122"/>
                      </a:endParaRPr>
                    </a:p>
                  </a:txBody>
                  <a:tcPr marL="89989" marR="89989" marT="76881" marB="46791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Microsoft YaHei" pitchFamily="34" charset="-122"/>
                        </a:rPr>
                        <a:t>134,7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Microsoft YaHei" pitchFamily="34" charset="-122"/>
                      </a:endParaRPr>
                    </a:p>
                  </a:txBody>
                  <a:tcPr marL="89989" marR="89989" marT="76881" marB="46791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003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  <a:cs typeface="Times New Roman" pitchFamily="18" charset="0"/>
                        </a:rPr>
                        <a:t>Общегосударственные вопросы</a:t>
                      </a:r>
                    </a:p>
                  </a:txBody>
                  <a:tcPr marL="89989" marR="89989" marT="69467" marB="46791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1972,8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Lucida Sans Unicode" pitchFamily="34" charset="0"/>
                        <a:cs typeface="Lucida Sans Unicode" pitchFamily="34" charset="0"/>
                      </a:endParaRPr>
                    </a:p>
                  </a:txBody>
                  <a:tcPr marL="89989" marR="89989" marT="76881" marB="46791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1872,2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Lucida Sans Unicode" pitchFamily="34" charset="0"/>
                        <a:cs typeface="Lucida Sans Unicode" pitchFamily="34" charset="0"/>
                      </a:endParaRPr>
                    </a:p>
                  </a:txBody>
                  <a:tcPr marL="89989" marR="89989" marT="76881" marB="46791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3664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  <a:cs typeface="Times New Roman" pitchFamily="18" charset="0"/>
                        </a:rPr>
                        <a:t>Национальная </a:t>
                      </a: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Microsoft YaHei" pitchFamily="34" charset="-122"/>
                          <a:cs typeface="Times New Roman" pitchFamily="18" charset="0"/>
                        </a:rPr>
                        <a:t>оборона</a:t>
                      </a: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89989" marR="89989" marT="69467" marB="46791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117,3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Lucida Sans Unicode" pitchFamily="34" charset="0"/>
                        <a:cs typeface="Lucida Sans Unicode" pitchFamily="34" charset="0"/>
                      </a:endParaRPr>
                    </a:p>
                  </a:txBody>
                  <a:tcPr marL="89989" marR="89989" marT="76881" marB="46791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121,5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Lucida Sans Unicode" pitchFamily="34" charset="0"/>
                        <a:cs typeface="Lucida Sans Unicode" pitchFamily="34" charset="0"/>
                      </a:endParaRPr>
                    </a:p>
                  </a:txBody>
                  <a:tcPr marL="89989" marR="89989" marT="76881" marB="46791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68404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 marL="89989" marR="89989" marT="69467" marB="46791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Microsoft YaHei" pitchFamily="34" charset="-122"/>
                        </a:rPr>
                        <a:t>25,0</a:t>
                      </a:r>
                    </a:p>
                  </a:txBody>
                  <a:tcPr marL="89989" marR="89989" marT="76881" marB="46791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Microsoft YaHei" pitchFamily="34" charset="-122"/>
                        </a:rPr>
                        <a:t>25,0</a:t>
                      </a:r>
                    </a:p>
                  </a:txBody>
                  <a:tcPr marL="89989" marR="89989" marT="76881" marB="46791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1286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  <a:cs typeface="Times New Roman" pitchFamily="18" charset="0"/>
                        </a:rPr>
                        <a:t>Жилищно-коммунальное хозяйство</a:t>
                      </a:r>
                    </a:p>
                  </a:txBody>
                  <a:tcPr marL="89989" marR="89989" marT="69467" marB="46791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50,0</a:t>
                      </a:r>
                    </a:p>
                  </a:txBody>
                  <a:tcPr marL="89989" marR="89989" marT="76881" marB="46791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50,0</a:t>
                      </a:r>
                    </a:p>
                  </a:txBody>
                  <a:tcPr marL="89989" marR="89989" marT="76881" marB="46791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1286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  <a:cs typeface="Times New Roman" pitchFamily="18" charset="0"/>
                        </a:rPr>
                        <a:t>Социальная политика</a:t>
                      </a:r>
                    </a:p>
                  </a:txBody>
                  <a:tcPr marL="89989" marR="89989" marT="69467" marB="46791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Microsoft YaHei" pitchFamily="34" charset="-122"/>
                        </a:rPr>
                        <a:t>612,0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Microsoft YaHei" pitchFamily="34" charset="-122"/>
                      </a:endParaRPr>
                    </a:p>
                  </a:txBody>
                  <a:tcPr marL="89989" marR="89989" marT="76881" marB="46791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Microsoft YaHei" pitchFamily="34" charset="-122"/>
                        </a:rPr>
                        <a:t>612,0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Microsoft YaHei" pitchFamily="34" charset="-122"/>
                      </a:endParaRPr>
                    </a:p>
                  </a:txBody>
                  <a:tcPr marL="89989" marR="89989" marT="76881" marB="46791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5443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Georgia" pitchFamily="18" charset="0"/>
                          <a:ea typeface="Microsoft YaHei" pitchFamily="34" charset="-122"/>
                          <a:cs typeface="Times New Roman" pitchFamily="18" charset="0"/>
                        </a:rPr>
                        <a:t>ВСЕГО РАСХОДОВ</a:t>
                      </a:r>
                    </a:p>
                  </a:txBody>
                  <a:tcPr marL="89989" marR="89989" marT="69467" marB="46791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2845,3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Lucida Sans Unicode" pitchFamily="34" charset="0"/>
                        <a:cs typeface="Lucida Sans Unicode" pitchFamily="34" charset="0"/>
                      </a:endParaRPr>
                    </a:p>
                  </a:txBody>
                  <a:tcPr marL="89989" marR="89989" marT="76881" marB="46791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Lucida Sans Unicode" pitchFamily="34" charset="0"/>
                          <a:cs typeface="Lucida Sans Unicode" pitchFamily="34" charset="0"/>
                        </a:rPr>
                        <a:t>2815,4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Lucida Sans Unicode" pitchFamily="34" charset="0"/>
                        <a:cs typeface="Lucida Sans Unicode" pitchFamily="34" charset="0"/>
                      </a:endParaRPr>
                    </a:p>
                  </a:txBody>
                  <a:tcPr marL="89989" marR="89989" marT="76881" marB="46791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Lucida Sans Unicode"/>
        <a:cs typeface="Lucida Sans Unicode"/>
      </a:majorFont>
      <a:minorFont>
        <a:latin typeface="Arial"/>
        <a:ea typeface="Lucida Sans Unicode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1314</TotalTime>
  <Words>435</Words>
  <Application>Microsoft Office PowerPoint</Application>
  <PresentationFormat>Экран (4:3)</PresentationFormat>
  <Paragraphs>132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 Office</vt:lpstr>
      <vt:lpstr>1_Тема Office</vt:lpstr>
      <vt:lpstr>БЮДЖЕТ ДЛЯ ГРАЖДАН     муниципального образования «Ленинский сельсовет» Касторенского района Курской области на 2023 год плановый период 2024-2025 годов </vt:lpstr>
      <vt:lpstr>  Муниципальный бюджет – это форма  образования и расходования денежных средств, предназначенных для финансового обеспечения задач и функций органов местного самоуправления  </vt:lpstr>
      <vt:lpstr>Составление бюджета основывается на: </vt:lpstr>
      <vt:lpstr>Основные параметры бюджета  ЛЕНИНСКОГО СЕЛЬСОВЕТА  Касторенского района Курской области на 2023 год</vt:lpstr>
      <vt:lpstr> </vt:lpstr>
      <vt:lpstr>Расходы бюджета Ленинского сельсовета Касторенского района Курской области на 2022 год  (тыс.руб.)</vt:lpstr>
      <vt:lpstr>«Программная» структура расходов бюджета Ленинского сельсовета Касторенского района Курской области на 2023 год (тыс.руб.)</vt:lpstr>
      <vt:lpstr>Расходы бюджета Ленинского сельсовета Касторенского района Курской области  на общегосударственные вопросы  (тыс.руб) на 2023 год   </vt:lpstr>
      <vt:lpstr>Расходы бюджета Ленинского сельсовета Касторенского района Курской области на плановый период 2024-2025годов (тыс.руб.)</vt:lpstr>
      <vt:lpstr>Основные параметры бюджета  ЛЕНИНСКОГО СЕЛЬСОВЕТА  Касторенского района Курской области на 2024-2025 годы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     муниципального образования «Стакановский сельсовет» Черемисиновского района Курской области на 2015 год  и на плановый период  2016 и 2017 годов</dc:title>
  <dc:creator>Admin</dc:creator>
  <cp:lastModifiedBy>Пользователь Windows</cp:lastModifiedBy>
  <cp:revision>72</cp:revision>
  <cp:lastPrinted>1601-01-01T00:00:00Z</cp:lastPrinted>
  <dcterms:created xsi:type="dcterms:W3CDTF">2014-12-29T18:34:03Z</dcterms:created>
  <dcterms:modified xsi:type="dcterms:W3CDTF">2022-11-14T06:07:49Z</dcterms:modified>
</cp:coreProperties>
</file>