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charts/colors4.xml" ContentType="application/vnd.ms-office.chartcolorstyle+xml"/>
  <Override PartName="/ppt/charts/colors5.xml" ContentType="application/vnd.ms-office.chartcolor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5.xml" ContentType="application/vnd.ms-office.chart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charts/style3.xml" ContentType="application/vnd.ms-office.chartstyl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56" r:id="rId2"/>
    <p:sldId id="264" r:id="rId3"/>
    <p:sldId id="272" r:id="rId4"/>
    <p:sldId id="276" r:id="rId5"/>
    <p:sldId id="273" r:id="rId6"/>
    <p:sldId id="277" r:id="rId7"/>
    <p:sldId id="274" r:id="rId8"/>
    <p:sldId id="278" r:id="rId9"/>
    <p:sldId id="279" r:id="rId10"/>
    <p:sldId id="280" r:id="rId11"/>
    <p:sldId id="284" r:id="rId12"/>
    <p:sldId id="282" r:id="rId13"/>
    <p:sldId id="28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65" autoAdjust="0"/>
    <p:restoredTop sz="94096" autoAdjust="0"/>
  </p:normalViewPr>
  <p:slideViewPr>
    <p:cSldViewPr>
      <p:cViewPr varScale="1">
        <p:scale>
          <a:sx n="69" d="100"/>
          <a:sy n="69" d="100"/>
        </p:scale>
        <p:origin x="-120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package" Target="../embeddings/_____Microsoft_Office_Excel1.xlsx"/><Relationship Id="rId1" Type="http://schemas.openxmlformats.org/officeDocument/2006/relationships/themeOverride" Target="../theme/themeOverride1.xml"/><Relationship Id="rId4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package" Target="../embeddings/_____Microsoft_Office_Excel2.xlsx"/><Relationship Id="rId1" Type="http://schemas.openxmlformats.org/officeDocument/2006/relationships/themeOverride" Target="../theme/themeOverride2.xml"/><Relationship Id="rId4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openxmlformats.org/officeDocument/2006/relationships/package" Target="../embeddings/_____Microsoft_Office_Excel3.xlsx"/><Relationship Id="rId1" Type="http://schemas.openxmlformats.org/officeDocument/2006/relationships/themeOverride" Target="../theme/themeOverride3.xml"/><Relationship Id="rId4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openxmlformats.org/officeDocument/2006/relationships/package" Target="../embeddings/_____Microsoft_Office_Excel4.xlsx"/><Relationship Id="rId1" Type="http://schemas.openxmlformats.org/officeDocument/2006/relationships/themeOverride" Target="../theme/themeOverride4.xml"/><Relationship Id="rId4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openxmlformats.org/officeDocument/2006/relationships/package" Target="../embeddings/_____Microsoft_Office_Excel5.xlsx"/><Relationship Id="rId1" Type="http://schemas.openxmlformats.org/officeDocument/2006/relationships/themeOverride" Target="../theme/themeOverride5.xml"/><Relationship Id="rId4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autoTitleDeleted val="1"/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 w="25400">
          <a:noFill/>
        </a:ln>
        <a:effectLst/>
        <a:sp3d/>
      </c:spPr>
    </c:sideWall>
    <c:backWall>
      <c:spPr>
        <a:noFill/>
        <a:ln w="25400">
          <a:noFill/>
        </a:ln>
        <a:effectLst/>
        <a:sp3d/>
      </c:spPr>
    </c:backWall>
    <c:plotArea>
      <c:layout/>
      <c:bar3DChart>
        <c:barDir val="col"/>
        <c:grouping val="clustered"/>
        <c:dLbls>
          <c:showVal val="1"/>
        </c:dLbls>
        <c:shape val="box"/>
        <c:axId val="117934720"/>
        <c:axId val="104161664"/>
        <c:axId val="0"/>
      </c:bar3DChart>
      <c:catAx>
        <c:axId val="117934720"/>
        <c:scaling>
          <c:orientation val="minMax"/>
        </c:scaling>
        <c:axPos val="b"/>
        <c:numFmt formatCode="General" sourceLinked="1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4161664"/>
        <c:crosses val="autoZero"/>
        <c:auto val="1"/>
        <c:lblAlgn val="ctr"/>
        <c:lblOffset val="100"/>
      </c:catAx>
      <c:valAx>
        <c:axId val="10416166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79347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5189851268591466"/>
          <c:y val="0.45728967529218517"/>
          <c:w val="0.13421259842519692"/>
          <c:h val="0.19867684119823148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4520386750242965E-4"/>
          <c:y val="0"/>
          <c:w val="0.58806377628606055"/>
          <c:h val="0.91197044424994345"/>
        </c:manualLayout>
      </c:layout>
      <c:pieChart>
        <c:varyColors val="1"/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solidFill>
      <a:schemeClr val="bg1"/>
    </a:solidFill>
    <a:ln w="9525" cap="flat" cmpd="sng" algn="ctr">
      <a:solidFill>
        <a:sysClr val="window" lastClr="FFFFFF"/>
      </a:solidFill>
      <a:round/>
    </a:ln>
    <a:effectLst/>
  </c:spPr>
  <c:txPr>
    <a:bodyPr/>
    <a:lstStyle/>
    <a:p>
      <a:pPr>
        <a:defRPr/>
      </a:pPr>
      <a:endParaRPr lang="ru-RU"/>
    </a:p>
  </c:tx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790416258208697"/>
          <c:y val="0.17298896074290732"/>
          <c:w val="0.72561089502366438"/>
          <c:h val="0.80930388183346336"/>
        </c:manualLayout>
      </c:layout>
      <c:pieChart>
        <c:varyColors val="1"/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790416258208697"/>
          <c:y val="0.17298896074290732"/>
          <c:w val="0.72561089502366438"/>
          <c:h val="0.80930388183346336"/>
        </c:manualLayout>
      </c:layout>
      <c:pieChart>
        <c:varyColors val="1"/>
        <c:ser>
          <c:idx val="0"/>
          <c:order val="0"/>
          <c:dPt>
            <c:idx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elete val="1"/>
          </c:dLbls>
          <c:cat>
            <c:strRef>
              <c:f>'Лист1 (4)'!$A$4:$A$8</c:f>
              <c:strCache>
                <c:ptCount val="5"/>
                <c:pt idx="0">
                  <c:v>Дотации</c:v>
                </c:pt>
                <c:pt idx="1">
                  <c:v>Субвенции</c:v>
                </c:pt>
                <c:pt idx="2">
                  <c:v>Иные межбюджетные трансферты</c:v>
                </c:pt>
                <c:pt idx="3">
                  <c:v>Пожертвования</c:v>
                </c:pt>
                <c:pt idx="4">
                  <c:v>Возврат целевых остатков межбюджетных трансфертов прошлых лет</c:v>
                </c:pt>
              </c:strCache>
            </c:strRef>
          </c:cat>
          <c:val>
            <c:numRef>
              <c:f>'Лист1 (4)'!$C$4:$C$8</c:f>
              <c:numCache>
                <c:formatCode>0.0</c:formatCode>
                <c:ptCount val="5"/>
                <c:pt idx="0" formatCode="General">
                  <c:v>9216.2999999999975</c:v>
                </c:pt>
                <c:pt idx="1">
                  <c:v>1368.4</c:v>
                </c:pt>
                <c:pt idx="2">
                  <c:v>44338.8</c:v>
                </c:pt>
                <c:pt idx="3" formatCode="General">
                  <c:v>27.9</c:v>
                </c:pt>
                <c:pt idx="4" formatCode="General">
                  <c:v>-0.4</c:v>
                </c:pt>
              </c:numCache>
            </c:numRef>
          </c:val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8014914802316381"/>
          <c:y val="0.16070740076258971"/>
          <c:w val="0.58799687076152518"/>
          <c:h val="0.76907539873211739"/>
        </c:manualLayout>
      </c:layout>
      <c:pieChart>
        <c:varyColors val="1"/>
        <c:ser>
          <c:idx val="0"/>
          <c:order val="0"/>
          <c:dPt>
            <c:idx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6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elete val="1"/>
          </c:dLbls>
          <c:cat>
            <c:strRef>
              <c:f>'Лист1 (3)'!$B$3:$B$9</c:f>
              <c:strCache>
                <c:ptCount val="7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правоохранительные органы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Культура, кинематография</c:v>
                </c:pt>
                <c:pt idx="5">
                  <c:v>Социальная политика</c:v>
                </c:pt>
                <c:pt idx="6">
                  <c:v>Физическая культура и спорт</c:v>
                </c:pt>
              </c:strCache>
            </c:strRef>
          </c:cat>
          <c:val>
            <c:numRef>
              <c:f>'Лист1 (3)'!$C$3:$C$9</c:f>
              <c:numCache>
                <c:formatCode>General</c:formatCode>
                <c:ptCount val="7"/>
                <c:pt idx="0">
                  <c:v>11404.1</c:v>
                </c:pt>
                <c:pt idx="1">
                  <c:v>146.5</c:v>
                </c:pt>
                <c:pt idx="2" formatCode="0.0">
                  <c:v>12006.8</c:v>
                </c:pt>
                <c:pt idx="3" formatCode="0.0">
                  <c:v>36839.5</c:v>
                </c:pt>
                <c:pt idx="4">
                  <c:v>6661</c:v>
                </c:pt>
                <c:pt idx="5" formatCode="0.0">
                  <c:v>1468.4</c:v>
                </c:pt>
                <c:pt idx="6">
                  <c:v>1089.2</c:v>
                </c:pt>
              </c:numCache>
            </c:numRef>
          </c:val>
        </c:ser>
        <c:ser>
          <c:idx val="1"/>
          <c:order val="1"/>
          <c:dPt>
            <c:idx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6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spPr>
              <a:noFill/>
              <a:ln>
                <a:noFill/>
              </a:ln>
              <a:effectLst/>
            </c:spPr>
            <c:dLblPos val="outEnd"/>
            <c:showCatName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'Лист1 (3)'!$B$3:$B$9</c:f>
              <c:strCache>
                <c:ptCount val="7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правоохранительные органы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Культура, кинематография</c:v>
                </c:pt>
                <c:pt idx="5">
                  <c:v>Социальная политика</c:v>
                </c:pt>
                <c:pt idx="6">
                  <c:v>Физическая культура и спорт</c:v>
                </c:pt>
              </c:strCache>
            </c:strRef>
          </c:cat>
          <c:val>
            <c:numRef>
              <c:f>'Лист1 (3)'!$D$3:$D$9</c:f>
              <c:numCache>
                <c:formatCode>0.0</c:formatCode>
                <c:ptCount val="7"/>
                <c:pt idx="0">
                  <c:v>16.381552958752003</c:v>
                </c:pt>
                <c:pt idx="1">
                  <c:v>0.2104416401519778</c:v>
                </c:pt>
                <c:pt idx="2">
                  <c:v>17.247308429875531</c:v>
                </c:pt>
                <c:pt idx="3">
                  <c:v>52.918531074257899</c:v>
                </c:pt>
                <c:pt idx="4">
                  <c:v>9.5682714338042523</c:v>
                </c:pt>
                <c:pt idx="5">
                  <c:v>2.1093003713253538</c:v>
                </c:pt>
                <c:pt idx="6">
                  <c:v>1.564594091832997</c:v>
                </c:pt>
              </c:numCache>
            </c:numRef>
          </c:val>
        </c:ser>
        <c:dLbls>
          <c:showCatName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5732F4-43D8-4A09-A0E6-B958D673CEB9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1A5B1F-78A4-4694-AF69-7366CBDAA7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8765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1A5B1F-78A4-4694-AF69-7366CBDAA7F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D7F3E-9D99-45E3-9BB0-7608FA1B8D15}" type="datetimeFigureOut">
              <a:rPr lang="ru-RU" smtClean="0"/>
              <a:pPr/>
              <a:t>10.03.2022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8727-7CF2-4E75-ABE4-CDB7ED41BA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D7F3E-9D99-45E3-9BB0-7608FA1B8D15}" type="datetimeFigureOut">
              <a:rPr lang="ru-RU" smtClean="0"/>
              <a:pPr/>
              <a:t>10.03.2022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8727-7CF2-4E75-ABE4-CDB7ED41BA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D7F3E-9D99-45E3-9BB0-7608FA1B8D15}" type="datetimeFigureOut">
              <a:rPr lang="ru-RU" smtClean="0"/>
              <a:pPr/>
              <a:t>10.03.2022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8727-7CF2-4E75-ABE4-CDB7ED41BAE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D7F3E-9D99-45E3-9BB0-7608FA1B8D15}" type="datetimeFigureOut">
              <a:rPr lang="ru-RU" smtClean="0"/>
              <a:pPr/>
              <a:t>10.03.2022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8727-7CF2-4E75-ABE4-CDB7ED41BAE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D7F3E-9D99-45E3-9BB0-7608FA1B8D15}" type="datetimeFigureOut">
              <a:rPr lang="ru-RU" smtClean="0"/>
              <a:pPr/>
              <a:t>10.03.2022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8727-7CF2-4E75-ABE4-CDB7ED41BA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D7F3E-9D99-45E3-9BB0-7608FA1B8D15}" type="datetimeFigureOut">
              <a:rPr lang="ru-RU" smtClean="0"/>
              <a:pPr/>
              <a:t>10.03.2022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8727-7CF2-4E75-ABE4-CDB7ED41BAE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D7F3E-9D99-45E3-9BB0-7608FA1B8D15}" type="datetimeFigureOut">
              <a:rPr lang="ru-RU" smtClean="0"/>
              <a:pPr/>
              <a:t>10.03.2022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8727-7CF2-4E75-ABE4-CDB7ED41BA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D7F3E-9D99-45E3-9BB0-7608FA1B8D15}" type="datetimeFigureOut">
              <a:rPr lang="ru-RU" smtClean="0"/>
              <a:pPr/>
              <a:t>10.03.2022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8727-7CF2-4E75-ABE4-CDB7ED41BA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D7F3E-9D99-45E3-9BB0-7608FA1B8D15}" type="datetimeFigureOut">
              <a:rPr lang="ru-RU" smtClean="0"/>
              <a:pPr/>
              <a:t>10.03.2022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8727-7CF2-4E75-ABE4-CDB7ED41BA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D7F3E-9D99-45E3-9BB0-7608FA1B8D15}" type="datetimeFigureOut">
              <a:rPr lang="ru-RU" smtClean="0"/>
              <a:pPr/>
              <a:t>10.03.2022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8727-7CF2-4E75-ABE4-CDB7ED41BAE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D7F3E-9D99-45E3-9BB0-7608FA1B8D15}" type="datetimeFigureOut">
              <a:rPr lang="ru-RU" smtClean="0"/>
              <a:pPr/>
              <a:t>10.03.2022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8727-7CF2-4E75-ABE4-CDB7ED41BAE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13D7F3E-9D99-45E3-9BB0-7608FA1B8D15}" type="datetimeFigureOut">
              <a:rPr lang="ru-RU" smtClean="0"/>
              <a:pPr/>
              <a:t>10.03.2022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C688727-7CF2-4E75-ABE4-CDB7ED41BAE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122413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Муниципальное образование «Ленинский сельсовет»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8064896" cy="3456384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Отчет об </a:t>
            </a:r>
          </a:p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исполнении бюджета Ленинского сельсовета </a:t>
            </a:r>
            <a:r>
              <a:rPr lang="ru-RU" sz="4000" dirty="0" err="1" smtClean="0">
                <a:solidFill>
                  <a:schemeClr val="accent1">
                    <a:lumMod val="50000"/>
                  </a:schemeClr>
                </a:solidFill>
              </a:rPr>
              <a:t>Касторенского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 района Курской области                                   за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 год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999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92696"/>
            <a:ext cx="67687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Общегосударственные вопросы</a:t>
            </a:r>
            <a:endParaRPr lang="ru-RU" sz="2400" dirty="0"/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>
            <a:off x="899592" y="1628800"/>
            <a:ext cx="690242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11560" y="2348880"/>
            <a:ext cx="80648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Функционирование Главы поселения    </a:t>
            </a:r>
            <a:r>
              <a:rPr lang="ru-RU" dirty="0" smtClean="0"/>
              <a:t>	 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448,2 тыс.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(22,2%)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Функционирование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 поселения 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747,7 тыс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(37,0%)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полномочий внешнего финансового контроля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35,2 тыс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(1,8 %)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общегосударственные вопросы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         786,6 тыс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(39,0%)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3025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92696"/>
            <a:ext cx="6768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Национальная безопасность и правоохранительные органы</a:t>
            </a:r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899592" y="1412776"/>
            <a:ext cx="690242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39552" y="2349751"/>
            <a:ext cx="80648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Исполнено 86,8 тыс.руб.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средств пожаротушения		86,8 тыс. руб.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984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www.podgorn.tomsk.ru/image/resize/164x143/upload/images/shapochka/shap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22" y="2643182"/>
            <a:ext cx="3731404" cy="32536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0442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2060848"/>
            <a:ext cx="72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Такая «упрощенная» версия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государственные программы, публичные слушания и другая информация для граждан.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059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71800" y="764704"/>
            <a:ext cx="5976664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Уважаемые жители Ленинского сельсовета!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sz="1600" dirty="0" smtClean="0"/>
              <a:t>Представляем вашему вниманию отчет об исполнении бюджета Ленинского сельсовета  </a:t>
            </a:r>
            <a:r>
              <a:rPr lang="ru-RU" sz="1600" dirty="0" err="1" smtClean="0"/>
              <a:t>Касторенского</a:t>
            </a:r>
            <a:r>
              <a:rPr lang="ru-RU" sz="1600" dirty="0" smtClean="0"/>
              <a:t> района Курской области за 2021 год в рамках проекта «Бюджет для граждан».</a:t>
            </a:r>
          </a:p>
          <a:p>
            <a:endParaRPr lang="ru-RU" sz="1600" dirty="0"/>
          </a:p>
          <a:p>
            <a:r>
              <a:rPr lang="ru-RU" sz="1600" dirty="0" smtClean="0"/>
              <a:t>«Бюджет для граждан» предназначен, прежде всего, для жителей не обладающих специальными знаниями в сфере бюджетного законодательства. Информация, представленная в данной презентации, знакомит жителей с основными характеристиками бюджета поселения и результатами его исполнения за прошедший период текущего года.</a:t>
            </a:r>
          </a:p>
          <a:p>
            <a:endParaRPr lang="ru-RU" sz="1600" dirty="0"/>
          </a:p>
          <a:p>
            <a:r>
              <a:rPr lang="ru-RU" sz="1600" dirty="0" smtClean="0"/>
              <a:t>Надеемся, что представление бюджета и бюджетного процесса в понятной для жителей форме повысить уровень общественного участия граждан в бюджетном процессе Ленинского сельсовета </a:t>
            </a:r>
            <a:r>
              <a:rPr lang="ru-RU" sz="1600" dirty="0" err="1" smtClean="0"/>
              <a:t>Касторенского</a:t>
            </a:r>
            <a:r>
              <a:rPr lang="ru-RU" sz="1600" dirty="0" smtClean="0"/>
              <a:t> района Курской области</a:t>
            </a:r>
          </a:p>
          <a:p>
            <a:endParaRPr lang="ru-RU" sz="1600" dirty="0"/>
          </a:p>
          <a:p>
            <a:r>
              <a:rPr lang="ru-RU" sz="1600" dirty="0" smtClean="0"/>
              <a:t>		С уважением, Глава 					Ленинского сельсовета</a:t>
            </a:r>
          </a:p>
          <a:p>
            <a:r>
              <a:rPr lang="ru-RU" sz="1600" dirty="0" smtClean="0"/>
              <a:t>		А. М. Лохматов</a:t>
            </a:r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197553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92696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Основные характеристики исполнения </a:t>
            </a:r>
            <a:r>
              <a:rPr lang="ru-RU" sz="2400" dirty="0" smtClean="0"/>
              <a:t>бюджета Ленинского сельсовета, </a:t>
            </a:r>
          </a:p>
          <a:p>
            <a:pPr algn="ctr"/>
            <a:r>
              <a:rPr lang="ru-RU" sz="2400" dirty="0" smtClean="0"/>
              <a:t>тыс. руб</a:t>
            </a:r>
            <a:r>
              <a:rPr lang="ru-RU" sz="2400" dirty="0"/>
              <a:t>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31325083"/>
              </p:ext>
            </p:extLst>
          </p:nvPr>
        </p:nvGraphicFramePr>
        <p:xfrm>
          <a:off x="1785918" y="2071678"/>
          <a:ext cx="5956144" cy="3663586"/>
        </p:xfrm>
        <a:graphic>
          <a:graphicData uri="http://schemas.openxmlformats.org/drawingml/2006/table">
            <a:tbl>
              <a:tblPr/>
              <a:tblGrid>
                <a:gridCol w="1065851"/>
                <a:gridCol w="961203"/>
                <a:gridCol w="928694"/>
                <a:gridCol w="1000132"/>
                <a:gridCol w="928694"/>
                <a:gridCol w="1071570"/>
              </a:tblGrid>
              <a:tr h="25269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8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Доходы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3037,9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2583,9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4478,7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2991,8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3503,4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</a:tr>
              <a:tr h="92869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Расходы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2668,3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2826,9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3471,0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3552,8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3706,5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663322">
                <a:tc>
                  <a:txBody>
                    <a:bodyPr/>
                    <a:lstStyle/>
                    <a:p>
                      <a:pPr algn="l" fontAlgn="auto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Профицит (+)/ Дефицит (-)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+369,6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+1007,7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-561,0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-203,1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264722021"/>
              </p:ext>
            </p:extLst>
          </p:nvPr>
        </p:nvGraphicFramePr>
        <p:xfrm>
          <a:off x="857224" y="3357562"/>
          <a:ext cx="7776864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410259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92696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Структура доходов бюджета </a:t>
            </a:r>
            <a:r>
              <a:rPr lang="ru-RU" sz="2400" dirty="0" smtClean="0"/>
              <a:t>Ленинского сельсовета </a:t>
            </a:r>
            <a:r>
              <a:rPr lang="ru-RU" sz="2400" dirty="0" err="1" smtClean="0"/>
              <a:t>Касторенского</a:t>
            </a:r>
            <a:r>
              <a:rPr lang="ru-RU" sz="2400" dirty="0" smtClean="0"/>
              <a:t> района Курской области </a:t>
            </a:r>
            <a:endParaRPr lang="ru-RU" sz="24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77671784"/>
              </p:ext>
            </p:extLst>
          </p:nvPr>
        </p:nvGraphicFramePr>
        <p:xfrm>
          <a:off x="1071538" y="2226967"/>
          <a:ext cx="6815680" cy="1267149"/>
        </p:xfrm>
        <a:graphic>
          <a:graphicData uri="http://schemas.openxmlformats.org/drawingml/2006/table">
            <a:tbl>
              <a:tblPr/>
              <a:tblGrid>
                <a:gridCol w="2772488"/>
                <a:gridCol w="596769"/>
                <a:gridCol w="596769"/>
                <a:gridCol w="1030403"/>
                <a:gridCol w="1049568"/>
                <a:gridCol w="769683"/>
              </a:tblGrid>
              <a:tr h="6525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2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руб.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25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Налоговые и неналоговые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2203688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25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Безвозмездные поступления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1299758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049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Итого: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3503446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628813452"/>
              </p:ext>
            </p:extLst>
          </p:nvPr>
        </p:nvGraphicFramePr>
        <p:xfrm>
          <a:off x="1331640" y="3212976"/>
          <a:ext cx="4922143" cy="3173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7416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91680" y="908720"/>
            <a:ext cx="65527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Структура налоговых и неналоговых </a:t>
            </a:r>
            <a:r>
              <a:rPr lang="ru-RU" sz="2400" dirty="0" smtClean="0"/>
              <a:t>доходов бюджета Ленинского сельсовета </a:t>
            </a:r>
            <a:r>
              <a:rPr lang="ru-RU" sz="2400" dirty="0" err="1" smtClean="0"/>
              <a:t>Касторенского</a:t>
            </a:r>
            <a:r>
              <a:rPr lang="ru-RU" sz="2400" dirty="0" smtClean="0"/>
              <a:t> района Курской области за 2021 год</a:t>
            </a:r>
            <a:endParaRPr lang="ru-RU" sz="2400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99055551"/>
              </p:ext>
            </p:extLst>
          </p:nvPr>
        </p:nvGraphicFramePr>
        <p:xfrm>
          <a:off x="1000100" y="2643182"/>
          <a:ext cx="7391744" cy="2457013"/>
        </p:xfrm>
        <a:graphic>
          <a:graphicData uri="http://schemas.openxmlformats.org/drawingml/2006/table">
            <a:tbl>
              <a:tblPr/>
              <a:tblGrid>
                <a:gridCol w="3357586"/>
                <a:gridCol w="1500198"/>
                <a:gridCol w="1143008"/>
                <a:gridCol w="1390952"/>
              </a:tblGrid>
              <a:tr h="5633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Наименование дохода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План, тыс.руб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Исполнено,</a:t>
                      </a:r>
                    </a:p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тыс.руб.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исполнения</a:t>
                      </a:r>
                    </a:p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от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плановых значений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5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Налог на доходы физических лиц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94,74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Единый сельскохозяйственный налог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Налог на имущество физических лиц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90,55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Земельный налог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504,6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98,10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19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Доход от использования имущества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1596,9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1596,9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623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Итого: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2218,6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2203,6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99,33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102760352"/>
              </p:ext>
            </p:extLst>
          </p:nvPr>
        </p:nvGraphicFramePr>
        <p:xfrm>
          <a:off x="-2571800" y="2605087"/>
          <a:ext cx="4752528" cy="4252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7243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75656" y="908720"/>
            <a:ext cx="67687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Структура безвозмездных поступлений в бюджет Ленинского сельсовета </a:t>
            </a:r>
            <a:r>
              <a:rPr lang="ru-RU" sz="2400" dirty="0" err="1" smtClean="0"/>
              <a:t>Касторенского</a:t>
            </a:r>
            <a:r>
              <a:rPr lang="ru-RU" sz="2400" dirty="0" smtClean="0"/>
              <a:t> района Курской области за 2021 год</a:t>
            </a:r>
            <a:endParaRPr lang="ru-RU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2830688"/>
              </p:ext>
            </p:extLst>
          </p:nvPr>
        </p:nvGraphicFramePr>
        <p:xfrm>
          <a:off x="323528" y="2636912"/>
          <a:ext cx="4464496" cy="1800225"/>
        </p:xfrm>
        <a:graphic>
          <a:graphicData uri="http://schemas.openxmlformats.org/drawingml/2006/table">
            <a:tbl>
              <a:tblPr/>
              <a:tblGrid>
                <a:gridCol w="1728192"/>
                <a:gridCol w="792088"/>
                <a:gridCol w="864096"/>
                <a:gridCol w="1080120"/>
              </a:tblGrid>
              <a:tr h="47625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План, тыс.руб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Испонено, тыс.руб.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исполнения от плана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Дотации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646,3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646,3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Субвенции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Межбюджетные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трансферты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929,7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564,2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60,69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Итого: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1665,3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1299,8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78,06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464684298"/>
              </p:ext>
            </p:extLst>
          </p:nvPr>
        </p:nvGraphicFramePr>
        <p:xfrm>
          <a:off x="4143372" y="2605087"/>
          <a:ext cx="5274196" cy="4252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8827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92696"/>
            <a:ext cx="67687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Отраслевая структура распределения бюджета Ленинского сельсовета </a:t>
            </a:r>
            <a:r>
              <a:rPr lang="ru-RU" sz="2400" dirty="0" err="1" smtClean="0"/>
              <a:t>Касторенского</a:t>
            </a:r>
            <a:r>
              <a:rPr lang="ru-RU" sz="2400" dirty="0" smtClean="0"/>
              <a:t> района Курской области за 2021 год</a:t>
            </a:r>
            <a:endParaRPr lang="ru-RU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9535839"/>
              </p:ext>
            </p:extLst>
          </p:nvPr>
        </p:nvGraphicFramePr>
        <p:xfrm>
          <a:off x="179512" y="1916832"/>
          <a:ext cx="4536504" cy="3680460"/>
        </p:xfrm>
        <a:graphic>
          <a:graphicData uri="http://schemas.openxmlformats.org/drawingml/2006/table">
            <a:tbl>
              <a:tblPr/>
              <a:tblGrid>
                <a:gridCol w="2016224"/>
                <a:gridCol w="648072"/>
                <a:gridCol w="936104"/>
                <a:gridCol w="936104"/>
              </a:tblGrid>
              <a:tr h="714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План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Сумма, тыс.руб.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исполнения от плана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314,2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86,32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Национальная экономика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929,7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564,2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60,69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Общегосударственные вопросы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2339,3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86,26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Национальная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оборона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Социальная политика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634,3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97,59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Национальная безопасность и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правоохранительная деятельность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99,55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Итого: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4459,5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3706,5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83,12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589369663"/>
              </p:ext>
            </p:extLst>
          </p:nvPr>
        </p:nvGraphicFramePr>
        <p:xfrm>
          <a:off x="4572000" y="2132856"/>
          <a:ext cx="4376936" cy="4129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92776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92696"/>
            <a:ext cx="67687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Жилищно-коммунальное хозяйство</a:t>
            </a:r>
            <a:endParaRPr lang="ru-RU" sz="2400" dirty="0"/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5148263" y="1628800"/>
            <a:ext cx="493712" cy="720082"/>
          </a:xfrm>
          <a:prstGeom prst="downArrow">
            <a:avLst>
              <a:gd name="adj1" fmla="val 50000"/>
              <a:gd name="adj2" fmla="val 49966"/>
            </a:avLst>
          </a:prstGeom>
          <a:solidFill>
            <a:srgbClr val="00CCFF">
              <a:alpha val="1490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9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9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9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9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9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>
            <a:off x="899592" y="1628800"/>
            <a:ext cx="690242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518672" y="2348880"/>
            <a:ext cx="2016224" cy="427314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23324" y="2500153"/>
            <a:ext cx="1911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Благоустройство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6687573" y="2451931"/>
            <a:ext cx="2276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579458" y="2990261"/>
            <a:ext cx="198771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Исполнено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314,2 тыс. руб.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на  уличное освещение, т.е. оплата за электроэнергию и приобретение фонарей уличного освещения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255235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92696"/>
            <a:ext cx="67687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Национальная экономика</a:t>
            </a:r>
            <a:endParaRPr lang="ru-RU" sz="2400" dirty="0"/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5858727" y="1622957"/>
            <a:ext cx="493712" cy="720082"/>
          </a:xfrm>
          <a:prstGeom prst="downArrow">
            <a:avLst>
              <a:gd name="adj1" fmla="val 50000"/>
              <a:gd name="adj2" fmla="val 49966"/>
            </a:avLst>
          </a:prstGeom>
          <a:solidFill>
            <a:srgbClr val="00CCFF">
              <a:alpha val="1490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9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9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9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9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9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>
            <a:off x="899592" y="1628800"/>
            <a:ext cx="690242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31806" y="2343037"/>
            <a:ext cx="2144087" cy="309634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31300" y="2438896"/>
            <a:ext cx="1913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Дорожный фонд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203813" y="2904087"/>
            <a:ext cx="2144087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Исполнено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162,0 тыс. руб.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автомобильных дорог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Общего пользования местного значения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139,5 тыс.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проектные работы по строительству  дороги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842230" y="2343037"/>
            <a:ext cx="2526705" cy="31683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94271" y="2519017"/>
            <a:ext cx="25267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Другие вопросы в</a:t>
            </a:r>
          </a:p>
          <a:p>
            <a:pPr algn="ctr"/>
            <a:r>
              <a:rPr lang="ru-RU" dirty="0"/>
              <a:t>области </a:t>
            </a:r>
            <a:r>
              <a:rPr lang="ru-RU" dirty="0" smtClean="0"/>
              <a:t>национальной экономики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912569" y="3571807"/>
            <a:ext cx="232034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Исполнено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262,7 тыс. руб.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Кадастровые работы по установлению границ населенных пунктов Ленинского сельсовета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2159165" y="1622957"/>
            <a:ext cx="493712" cy="720080"/>
          </a:xfrm>
          <a:prstGeom prst="downArrow">
            <a:avLst>
              <a:gd name="adj1" fmla="val 50000"/>
              <a:gd name="adj2" fmla="val 49966"/>
            </a:avLst>
          </a:prstGeom>
          <a:solidFill>
            <a:srgbClr val="00CCFF">
              <a:alpha val="1490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9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9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9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9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9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</p:spTree>
    <p:extLst>
      <p:ext uri="{BB962C8B-B14F-4D97-AF65-F5344CB8AC3E}">
        <p14:creationId xmlns="" xmlns:p14="http://schemas.microsoft.com/office/powerpoint/2010/main" val="150158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2250</TotalTime>
  <Words>534</Words>
  <Application>Microsoft Office PowerPoint</Application>
  <PresentationFormat>Экран (4:3)</PresentationFormat>
  <Paragraphs>189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Муниципальное образование «Ленинский сельсовет»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UFK13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Кузнецова Ксения Владимировна</dc:creator>
  <cp:lastModifiedBy>Пользователь Windows</cp:lastModifiedBy>
  <cp:revision>107</cp:revision>
  <cp:lastPrinted>2020-07-31T04:13:35Z</cp:lastPrinted>
  <dcterms:created xsi:type="dcterms:W3CDTF">2017-04-04T11:01:28Z</dcterms:created>
  <dcterms:modified xsi:type="dcterms:W3CDTF">2022-03-10T12:48:26Z</dcterms:modified>
</cp:coreProperties>
</file>